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43"/>
  </p:handoutMasterIdLst>
  <p:sldIdLst>
    <p:sldId id="256" r:id="rId2"/>
    <p:sldId id="307" r:id="rId3"/>
    <p:sldId id="259" r:id="rId4"/>
    <p:sldId id="267" r:id="rId5"/>
    <p:sldId id="308" r:id="rId6"/>
    <p:sldId id="290" r:id="rId7"/>
    <p:sldId id="309" r:id="rId8"/>
    <p:sldId id="303" r:id="rId9"/>
    <p:sldId id="304" r:id="rId10"/>
    <p:sldId id="305" r:id="rId11"/>
    <p:sldId id="291" r:id="rId12"/>
    <p:sldId id="271" r:id="rId13"/>
    <p:sldId id="311" r:id="rId14"/>
    <p:sldId id="275" r:id="rId15"/>
    <p:sldId id="276" r:id="rId16"/>
    <p:sldId id="277" r:id="rId17"/>
    <p:sldId id="310" r:id="rId18"/>
    <p:sldId id="306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292" r:id="rId31"/>
    <p:sldId id="316" r:id="rId32"/>
    <p:sldId id="317" r:id="rId33"/>
    <p:sldId id="312" r:id="rId34"/>
    <p:sldId id="313" r:id="rId35"/>
    <p:sldId id="272" r:id="rId36"/>
    <p:sldId id="315" r:id="rId37"/>
    <p:sldId id="319" r:id="rId38"/>
    <p:sldId id="318" r:id="rId39"/>
    <p:sldId id="279" r:id="rId40"/>
    <p:sldId id="281" r:id="rId41"/>
    <p:sldId id="283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1" autoAdjust="0"/>
    <p:restoredTop sz="90929"/>
  </p:normalViewPr>
  <p:slideViewPr>
    <p:cSldViewPr>
      <p:cViewPr varScale="1">
        <p:scale>
          <a:sx n="111" d="100"/>
          <a:sy n="111" d="100"/>
        </p:scale>
        <p:origin x="18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emf"/><Relationship Id="rId4" Type="http://schemas.openxmlformats.org/officeDocument/2006/relationships/image" Target="../media/image90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5160BB5-6748-4CDF-A927-6E1C389640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D6D93DD7-1100-435A-9229-09C4E2BAA68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14FAB744-0CD4-4949-AEFB-37E83EE6CAA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C9AF1F5-1C05-4F65-BED7-56BC524D811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F9F32E8-C419-4CB3-84A5-DF72CD3DD0D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C0F0A42-26D6-4CB4-91E5-537A424AA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l-PL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l-PL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pl-PL" noProof="0"/>
              <a:t>Kliknij, aby edytować styl wzorca tytułu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l-PL" noProof="0"/>
              <a:t>Kliknij, aby edytować styl wzorca podtytułu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1785F2D-9FA9-4E51-82AF-C7D0192841D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6CBE8C4-765E-4BC0-98AA-594C2A8C46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58CCF03-EF46-4A55-B5E7-FE2E4DAF43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40540-AB83-4EAC-9228-3D40592F06F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0994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158EC-4FE6-4B1B-B16C-494CADD5F1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6591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F543D-5944-4567-8D7A-304510461B0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2877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412C8-C957-4357-8807-A137BDFE3B0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05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9231E-F365-42A9-952F-425E4A359AA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3766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C7008-5627-4349-B504-27CAA55EFD5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3245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06BCE-B649-46A0-AC3A-78962FFDEB9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6970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ACC3C-E17F-40DE-B3F1-192D255309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9373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4CD06-35B8-4464-A344-049627B81E2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2587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BE0EE-A779-4AE1-8C1E-A1807B0EFE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7210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F615F-AE9E-4BB8-8651-92A633006F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0541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2051" name="Freeform 3">
              <a:extLst>
                <a:ext uri="{FF2B5EF4-FFF2-40B4-BE49-F238E27FC236}">
                  <a16:creationId xmlns:a16="http://schemas.microsoft.com/office/drawing/2014/main" id="{50B8C994-3719-4367-BF26-61AF6C091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pl-PL"/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l-PL"/>
            </a:p>
          </p:txBody>
        </p:sp>
      </p:grpSp>
      <p:sp>
        <p:nvSpPr>
          <p:cNvPr id="2053" name="Rectangle 5">
            <a:extLst>
              <a:ext uri="{FF2B5EF4-FFF2-40B4-BE49-F238E27FC236}">
                <a16:creationId xmlns:a16="http://schemas.microsoft.com/office/drawing/2014/main" id="{EEC7C52E-D9A5-4B10-AD44-2C85E5681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2076C33-F7D1-4AB7-A72C-8CCCAF4A577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95AC1BD2-EA7B-4013-9944-6687E9DC21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2562E29B-5102-456F-B43C-E7832AFA35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8D8E354-E71C-45B9-8E21-9EC84D6017F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4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9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emf"/><Relationship Id="rId4" Type="http://schemas.openxmlformats.org/officeDocument/2006/relationships/image" Target="../media/image10.wmf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42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3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50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4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5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4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6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7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7" Type="http://schemas.openxmlformats.org/officeDocument/2006/relationships/image" Target="../media/image7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9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7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75.emf"/><Relationship Id="rId4" Type="http://schemas.openxmlformats.org/officeDocument/2006/relationships/image" Target="../media/image74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56.bin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78.emf"/><Relationship Id="rId4" Type="http://schemas.openxmlformats.org/officeDocument/2006/relationships/image" Target="../media/image76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7" Type="http://schemas.openxmlformats.org/officeDocument/2006/relationships/image" Target="../media/image82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80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85.jpeg"/><Relationship Id="rId4" Type="http://schemas.openxmlformats.org/officeDocument/2006/relationships/image" Target="../media/image8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86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90.wmf"/><Relationship Id="rId4" Type="http://schemas.openxmlformats.org/officeDocument/2006/relationships/image" Target="../media/image87.emf"/><Relationship Id="rId9" Type="http://schemas.openxmlformats.org/officeDocument/2006/relationships/oleObject" Target="../embeddings/oleObject65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image" Target="../media/image96.jpeg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9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94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6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7" Type="http://schemas.openxmlformats.org/officeDocument/2006/relationships/image" Target="../media/image9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99.emf"/><Relationship Id="rId4" Type="http://schemas.openxmlformats.org/officeDocument/2006/relationships/image" Target="../media/image9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pole tekstowe 1"/>
          <p:cNvSpPr txBox="1">
            <a:spLocks noChangeArrowheads="1"/>
          </p:cNvSpPr>
          <p:nvPr/>
        </p:nvSpPr>
        <p:spPr bwMode="auto">
          <a:xfrm>
            <a:off x="717550" y="5373688"/>
            <a:ext cx="8077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400" dirty="0">
                <a:solidFill>
                  <a:schemeClr val="bg2"/>
                </a:solidFill>
              </a:rPr>
              <a:t>Przykładowe zastosowania równania </a:t>
            </a:r>
            <a:r>
              <a:rPr lang="pl-PL" altLang="pl-PL" sz="2400" dirty="0" smtClean="0">
                <a:solidFill>
                  <a:schemeClr val="bg2"/>
                </a:solidFill>
              </a:rPr>
              <a:t>Bernouliego</a:t>
            </a:r>
            <a:br>
              <a:rPr lang="pl-PL" altLang="pl-PL" sz="2400" dirty="0" smtClean="0">
                <a:solidFill>
                  <a:schemeClr val="bg2"/>
                </a:solidFill>
              </a:rPr>
            </a:br>
            <a:r>
              <a:rPr lang="pl-PL" altLang="pl-PL" sz="2400" dirty="0" smtClean="0">
                <a:solidFill>
                  <a:schemeClr val="bg2"/>
                </a:solidFill>
              </a:rPr>
              <a:t>i </a:t>
            </a:r>
            <a:r>
              <a:rPr lang="pl-PL" altLang="pl-PL" sz="2400" dirty="0">
                <a:solidFill>
                  <a:schemeClr val="bg2"/>
                </a:solidFill>
              </a:rPr>
              <a:t>równania ciągłości przepływu.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185E6A9-CAD9-4BA5-ABCC-3082D51EC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492896"/>
            <a:ext cx="77724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l-PL" sz="4000" kern="0" dirty="0">
                <a:solidFill>
                  <a:schemeClr val="bg2"/>
                </a:solidFill>
              </a:rPr>
              <a:t>PODSTAWY</a:t>
            </a:r>
            <a:br>
              <a:rPr lang="pl-PL" sz="4000" kern="0" dirty="0">
                <a:solidFill>
                  <a:schemeClr val="bg2"/>
                </a:solidFill>
              </a:rPr>
            </a:br>
            <a:r>
              <a:rPr lang="pl-PL" sz="4000" kern="0" dirty="0">
                <a:solidFill>
                  <a:schemeClr val="bg2"/>
                </a:solidFill>
              </a:rPr>
              <a:t>MECHANIKI PŁYNÓW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6">
            <a:extLst>
              <a:ext uri="{FF2B5EF4-FFF2-40B4-BE49-F238E27FC236}">
                <a16:creationId xmlns:a16="http://schemas.microsoft.com/office/drawing/2014/main" id="{870E0240-2895-45DE-93BA-8E9126919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4450"/>
            <a:ext cx="3671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pl-PL" altLang="pl-PL" sz="2400" b="1" dirty="0">
                <a:solidFill>
                  <a:schemeClr val="bg2"/>
                </a:solidFill>
                <a:latin typeface="+mn-lt"/>
              </a:rPr>
              <a:t>1. Pomiar ciśnienia</a:t>
            </a:r>
          </a:p>
        </p:txBody>
      </p:sp>
      <p:sp>
        <p:nvSpPr>
          <p:cNvPr id="4099" name="Text Box 37">
            <a:extLst>
              <a:ext uri="{FF2B5EF4-FFF2-40B4-BE49-F238E27FC236}">
                <a16:creationId xmlns:a16="http://schemas.microsoft.com/office/drawing/2014/main" id="{E68BD532-A05B-410C-AF63-E682A4F1A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32" y="1772444"/>
            <a:ext cx="87053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b="1" u="sng" dirty="0">
                <a:solidFill>
                  <a:schemeClr val="bg2"/>
                </a:solidFill>
                <a:latin typeface="+mn-lt"/>
              </a:rPr>
              <a:t>S - punkt spiętrzenia (</a:t>
            </a:r>
            <a:r>
              <a:rPr lang="pl-PL" altLang="pl-PL" sz="1800" b="1" u="sng" dirty="0" smtClean="0">
                <a:solidFill>
                  <a:schemeClr val="bg2"/>
                </a:solidFill>
                <a:latin typeface="+mn-lt"/>
              </a:rPr>
              <a:t>stagnacji) </a:t>
            </a:r>
            <a:r>
              <a:rPr lang="pl-PL" altLang="pl-PL" sz="1800" dirty="0" smtClean="0">
                <a:solidFill>
                  <a:schemeClr val="bg2"/>
                </a:solidFill>
                <a:latin typeface="+mn-lt"/>
              </a:rPr>
              <a:t>strugi, w którym prędkość </a:t>
            </a: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v = </a:t>
            </a:r>
            <a:r>
              <a:rPr lang="pl-PL" altLang="pl-PL" sz="1800" dirty="0" smtClean="0">
                <a:solidFill>
                  <a:schemeClr val="bg2"/>
                </a:solidFill>
                <a:latin typeface="+mn-lt"/>
              </a:rPr>
              <a:t>0</a:t>
            </a: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.</a:t>
            </a:r>
            <a:r>
              <a:rPr lang="pl-PL" altLang="pl-PL" sz="1800" dirty="0" smtClean="0">
                <a:solidFill>
                  <a:schemeClr val="bg2"/>
                </a:solidFill>
                <a:latin typeface="+mn-lt"/>
              </a:rPr>
              <a:t>  Równanie Bernouliego dla przekrojów 1-2 ma postać </a:t>
            </a:r>
            <a:endParaRPr lang="pl-PL" alt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5124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254687"/>
              </p:ext>
            </p:extLst>
          </p:nvPr>
        </p:nvGraphicFramePr>
        <p:xfrm>
          <a:off x="2411760" y="455542"/>
          <a:ext cx="539750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8" name="Visio" r:id="rId3" imgW="5652095" imgH="1339856" progId="Visio.Drawing.11">
                  <p:embed/>
                </p:oleObj>
              </mc:Choice>
              <mc:Fallback>
                <p:oleObj name="Visio" r:id="rId3" imgW="5652095" imgH="1339856" progId="Visio.Drawing.11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55542"/>
                        <a:ext cx="5397500" cy="12795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408468"/>
              </p:ext>
            </p:extLst>
          </p:nvPr>
        </p:nvGraphicFramePr>
        <p:xfrm>
          <a:off x="3612526" y="2235155"/>
          <a:ext cx="1938337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9" name="Equation" r:id="rId5" imgW="1066680" imgH="419040" progId="Equation.DSMT4">
                  <p:embed/>
                </p:oleObj>
              </mc:Choice>
              <mc:Fallback>
                <p:oleObj name="Equation" r:id="rId5" imgW="1066680" imgH="41904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2526" y="2235155"/>
                        <a:ext cx="1938337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40">
            <a:extLst>
              <a:ext uri="{FF2B5EF4-FFF2-40B4-BE49-F238E27FC236}">
                <a16:creationId xmlns:a16="http://schemas.microsoft.com/office/drawing/2014/main" id="{FDC263A8-BC43-44A8-9E48-87660F2D2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6487" y="2493834"/>
            <a:ext cx="4905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(1)</a:t>
            </a:r>
          </a:p>
        </p:txBody>
      </p:sp>
      <p:sp>
        <p:nvSpPr>
          <p:cNvPr id="7" name="Text Box 75">
            <a:extLst>
              <a:ext uri="{FF2B5EF4-FFF2-40B4-BE49-F238E27FC236}">
                <a16:creationId xmlns:a16="http://schemas.microsoft.com/office/drawing/2014/main" id="{2420F395-37A2-4000-AEEA-0F3FA67B6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32" y="5435932"/>
            <a:ext cx="59690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 smtClean="0">
                <a:solidFill>
                  <a:schemeClr val="bg2"/>
                </a:solidFill>
                <a:latin typeface="+mn-lt"/>
              </a:rPr>
              <a:t>Ze wzoru (1) prędkość strugi niezakłóconej wynosi</a:t>
            </a:r>
            <a:endParaRPr lang="pl-PL" alt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 Box 77">
            <a:extLst>
              <a:ext uri="{FF2B5EF4-FFF2-40B4-BE49-F238E27FC236}">
                <a16:creationId xmlns:a16="http://schemas.microsoft.com/office/drawing/2014/main" id="{AA25C5D0-ECE0-45D0-87C8-B2A8A40B1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957" y="3255017"/>
            <a:ext cx="63817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- ciśnienie statyczne strugi niezakłóconej, </a:t>
            </a:r>
          </a:p>
        </p:txBody>
      </p:sp>
      <p:sp>
        <p:nvSpPr>
          <p:cNvPr id="10" name="Text Box 78">
            <a:extLst>
              <a:ext uri="{FF2B5EF4-FFF2-40B4-BE49-F238E27FC236}">
                <a16:creationId xmlns:a16="http://schemas.microsoft.com/office/drawing/2014/main" id="{2A15B93E-6264-4020-ADD6-420B8DBFE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82" y="2772157"/>
            <a:ext cx="8763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gdzie:</a:t>
            </a:r>
          </a:p>
        </p:txBody>
      </p:sp>
      <p:sp>
        <p:nvSpPr>
          <p:cNvPr id="12" name="Text Box 80">
            <a:extLst>
              <a:ext uri="{FF2B5EF4-FFF2-40B4-BE49-F238E27FC236}">
                <a16:creationId xmlns:a16="http://schemas.microsoft.com/office/drawing/2014/main" id="{F5FF8B59-ABA3-4185-97E3-5399DAF9E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113" y="3813002"/>
            <a:ext cx="55721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- ciśnienie dynamiczne strugi niezakłóconej, </a:t>
            </a:r>
          </a:p>
        </p:txBody>
      </p:sp>
      <p:graphicFrame>
        <p:nvGraphicFramePr>
          <p:cNvPr id="5134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05675"/>
              </p:ext>
            </p:extLst>
          </p:nvPr>
        </p:nvGraphicFramePr>
        <p:xfrm>
          <a:off x="762363" y="4330572"/>
          <a:ext cx="280670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0" name="Equation" r:id="rId7" imgW="1688760" imgH="419040" progId="Equation.DSMT4">
                  <p:embed/>
                </p:oleObj>
              </mc:Choice>
              <mc:Fallback>
                <p:oleObj name="Equation" r:id="rId7" imgW="1688760" imgH="41904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363" y="4330572"/>
                        <a:ext cx="2806700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83">
            <a:extLst>
              <a:ext uri="{FF2B5EF4-FFF2-40B4-BE49-F238E27FC236}">
                <a16:creationId xmlns:a16="http://schemas.microsoft.com/office/drawing/2014/main" id="{EE56551B-E071-494A-97A2-94B960B7B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488" y="4516883"/>
            <a:ext cx="35052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- ciśnienie całkowite, </a:t>
            </a:r>
          </a:p>
        </p:txBody>
      </p:sp>
      <p:sp>
        <p:nvSpPr>
          <p:cNvPr id="18" name="Text Box 86">
            <a:extLst>
              <a:ext uri="{FF2B5EF4-FFF2-40B4-BE49-F238E27FC236}">
                <a16:creationId xmlns:a16="http://schemas.microsoft.com/office/drawing/2014/main" id="{D885D9FE-495E-4FF4-80CB-951E1CEF4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3197" y="4516884"/>
            <a:ext cx="533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(2)</a:t>
            </a:r>
          </a:p>
        </p:txBody>
      </p:sp>
      <p:sp>
        <p:nvSpPr>
          <p:cNvPr id="19" name="Text Box 87">
            <a:extLst>
              <a:ext uri="{FF2B5EF4-FFF2-40B4-BE49-F238E27FC236}">
                <a16:creationId xmlns:a16="http://schemas.microsoft.com/office/drawing/2014/main" id="{9539F261-9CE0-411B-B739-55CEC6B04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3613" y="6165304"/>
            <a:ext cx="533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l-PL" altLang="pl-PL" sz="1800" dirty="0">
                <a:solidFill>
                  <a:schemeClr val="bg2"/>
                </a:solidFill>
                <a:latin typeface="+mn-lt"/>
              </a:rPr>
              <a:t>(3)</a:t>
            </a:r>
          </a:p>
        </p:txBody>
      </p:sp>
      <p:sp>
        <p:nvSpPr>
          <p:cNvPr id="2" name="Owal 1"/>
          <p:cNvSpPr/>
          <p:nvPr/>
        </p:nvSpPr>
        <p:spPr bwMode="auto">
          <a:xfrm>
            <a:off x="2699792" y="1034480"/>
            <a:ext cx="90264" cy="9026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Owal 19"/>
          <p:cNvSpPr/>
          <p:nvPr/>
        </p:nvSpPr>
        <p:spPr bwMode="auto">
          <a:xfrm>
            <a:off x="4121696" y="1034480"/>
            <a:ext cx="90264" cy="9026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2624875" y="75478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dirty="0" smtClean="0">
                <a:solidFill>
                  <a:schemeClr val="bg2"/>
                </a:solidFill>
              </a:rPr>
              <a:t>1</a:t>
            </a:r>
            <a:endParaRPr lang="pl-PL" sz="1800" dirty="0">
              <a:solidFill>
                <a:schemeClr val="bg2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160289" y="889889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dirty="0" smtClean="0">
                <a:solidFill>
                  <a:schemeClr val="bg2"/>
                </a:solidFill>
              </a:rPr>
              <a:t>2</a:t>
            </a:r>
            <a:endParaRPr lang="pl-PL"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695603"/>
              </p:ext>
            </p:extLst>
          </p:nvPr>
        </p:nvGraphicFramePr>
        <p:xfrm>
          <a:off x="3008833" y="476250"/>
          <a:ext cx="5235575" cy="393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9" name="Visio" r:id="rId3" imgW="5237608" imgH="4008150" progId="Visio.Drawing.11">
                  <p:embed/>
                </p:oleObj>
              </mc:Choice>
              <mc:Fallback>
                <p:oleObj name="Visio" r:id="rId3" imgW="5237608" imgH="4008150" progId="Visio.Drawing.11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833" y="476250"/>
                        <a:ext cx="5235575" cy="39322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34"/>
          <p:cNvSpPr txBox="1">
            <a:spLocks noChangeArrowheads="1"/>
          </p:cNvSpPr>
          <p:nvPr/>
        </p:nvSpPr>
        <p:spPr bwMode="auto">
          <a:xfrm>
            <a:off x="179388" y="19050"/>
            <a:ext cx="345598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chemeClr val="bg2"/>
                </a:solidFill>
              </a:rPr>
              <a:t>1.1. Rurka Pitota</a:t>
            </a:r>
          </a:p>
        </p:txBody>
      </p:sp>
      <p:graphicFrame>
        <p:nvGraphicFramePr>
          <p:cNvPr id="6152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792189"/>
              </p:ext>
            </p:extLst>
          </p:nvPr>
        </p:nvGraphicFramePr>
        <p:xfrm>
          <a:off x="3694232" y="3977424"/>
          <a:ext cx="9144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0" name="Equation" r:id="rId5" imgW="609480" imgH="228600" progId="Equation.DSMT4">
                  <p:embed/>
                </p:oleObj>
              </mc:Choice>
              <mc:Fallback>
                <p:oleObj name="Equation" r:id="rId5" imgW="609480" imgH="2286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232" y="3977424"/>
                        <a:ext cx="9144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3" name="Text Box 32"/>
          <p:cNvSpPr txBox="1">
            <a:spLocks noChangeArrowheads="1"/>
          </p:cNvSpPr>
          <p:nvPr/>
        </p:nvSpPr>
        <p:spPr bwMode="auto">
          <a:xfrm>
            <a:off x="541355" y="5445224"/>
            <a:ext cx="55428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stąd prędkość strugi niezakłóconej wynosi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615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138276"/>
              </p:ext>
            </p:extLst>
          </p:nvPr>
        </p:nvGraphicFramePr>
        <p:xfrm>
          <a:off x="3127448" y="4567235"/>
          <a:ext cx="31384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" name="Equation" r:id="rId7" imgW="1726920" imgH="419040" progId="Equation.DSMT4">
                  <p:embed/>
                </p:oleObj>
              </mc:Choice>
              <mc:Fallback>
                <p:oleObj name="Equation" r:id="rId7" imgW="1726920" imgH="41904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448" y="4567235"/>
                        <a:ext cx="31384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Text Box 37"/>
          <p:cNvSpPr txBox="1">
            <a:spLocks noChangeArrowheads="1"/>
          </p:cNvSpPr>
          <p:nvPr/>
        </p:nvSpPr>
        <p:spPr bwMode="auto">
          <a:xfrm>
            <a:off x="8505825" y="4797152"/>
            <a:ext cx="533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(4)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6157" name="Text Box 38"/>
          <p:cNvSpPr txBox="1">
            <a:spLocks noChangeArrowheads="1"/>
          </p:cNvSpPr>
          <p:nvPr/>
        </p:nvSpPr>
        <p:spPr bwMode="auto">
          <a:xfrm>
            <a:off x="8505825" y="6092825"/>
            <a:ext cx="533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(5)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657052" y="476672"/>
            <a:ext cx="2690812" cy="3931816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Łącznik prosty ze strzałką 6"/>
          <p:cNvCxnSpPr/>
          <p:nvPr/>
        </p:nvCxnSpPr>
        <p:spPr bwMode="auto">
          <a:xfrm>
            <a:off x="1115616" y="1772816"/>
            <a:ext cx="648072" cy="0"/>
          </a:xfrm>
          <a:prstGeom prst="straightConnector1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pole tekstowe 7"/>
          <p:cNvSpPr txBox="1"/>
          <p:nvPr/>
        </p:nvSpPr>
        <p:spPr>
          <a:xfrm>
            <a:off x="971600" y="1311151"/>
            <a:ext cx="972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2"/>
                </a:solidFill>
              </a:rPr>
              <a:t>v</a:t>
            </a:r>
            <a:r>
              <a:rPr lang="pl-PL" baseline="-25000" dirty="0" smtClean="0">
                <a:solidFill>
                  <a:schemeClr val="bg2"/>
                </a:solidFill>
                <a:sym typeface="Symbol" panose="05050102010706020507" pitchFamily="18" charset="2"/>
              </a:rPr>
              <a:t> </a:t>
            </a:r>
            <a:r>
              <a:rPr lang="pl-PL" dirty="0" smtClean="0">
                <a:solidFill>
                  <a:schemeClr val="bg2"/>
                </a:solidFill>
                <a:sym typeface="Symbol" panose="05050102010706020507" pitchFamily="18" charset="2"/>
              </a:rPr>
              <a:t>, </a:t>
            </a:r>
            <a:r>
              <a:rPr lang="pl-PL" dirty="0" err="1" smtClean="0">
                <a:solidFill>
                  <a:schemeClr val="bg2"/>
                </a:solidFill>
                <a:sym typeface="Symbol" panose="05050102010706020507" pitchFamily="18" charset="2"/>
              </a:rPr>
              <a:t>p</a:t>
            </a:r>
            <a:r>
              <a:rPr lang="pl-PL" baseline="-25000" dirty="0" err="1" smtClean="0">
                <a:solidFill>
                  <a:schemeClr val="bg2"/>
                </a:solidFill>
                <a:sym typeface="Symbol" panose="05050102010706020507" pitchFamily="18" charset="2"/>
              </a:rPr>
              <a:t>b</a:t>
            </a:r>
            <a:endParaRPr lang="pl-PL" baseline="-25000" dirty="0">
              <a:solidFill>
                <a:schemeClr val="bg2"/>
              </a:solidFill>
            </a:endParaRPr>
          </a:p>
        </p:txBody>
      </p:sp>
      <p:sp>
        <p:nvSpPr>
          <p:cNvPr id="6151" name="Text Box 35"/>
          <p:cNvSpPr txBox="1">
            <a:spLocks noChangeArrowheads="1"/>
          </p:cNvSpPr>
          <p:nvPr/>
        </p:nvSpPr>
        <p:spPr bwMode="auto">
          <a:xfrm>
            <a:off x="880269" y="3718773"/>
            <a:ext cx="55850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Z prawa naczyń </a:t>
            </a:r>
            <a:r>
              <a:rPr lang="pl-PL" altLang="pl-PL" sz="1800" dirty="0" smtClean="0">
                <a:solidFill>
                  <a:schemeClr val="bg2"/>
                </a:solidFill>
              </a:rPr>
              <a:t>połączonych ciśnienia w przekrojach A-B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są równe. Przy założeniu, że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1"/>
          <p:cNvSpPr txBox="1">
            <a:spLocks noChangeArrowheads="1"/>
          </p:cNvSpPr>
          <p:nvPr/>
        </p:nvSpPr>
        <p:spPr bwMode="auto">
          <a:xfrm>
            <a:off x="5730876" y="142876"/>
            <a:ext cx="334486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Z równania </a:t>
            </a:r>
            <a:r>
              <a:rPr lang="pl-PL" altLang="pl-PL" sz="1800" dirty="0" smtClean="0">
                <a:solidFill>
                  <a:schemeClr val="bg2"/>
                </a:solidFill>
              </a:rPr>
              <a:t>Bernouliego </a:t>
            </a:r>
            <a:r>
              <a:rPr lang="pl-PL" altLang="pl-PL" sz="1800" dirty="0">
                <a:solidFill>
                  <a:schemeClr val="bg2"/>
                </a:solidFill>
              </a:rPr>
              <a:t>dla </a:t>
            </a:r>
            <a:r>
              <a:rPr lang="pl-PL" altLang="pl-PL" sz="1800" dirty="0" smtClean="0">
                <a:solidFill>
                  <a:schemeClr val="bg2"/>
                </a:solidFill>
              </a:rPr>
              <a:t>1-2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7172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526058"/>
              </p:ext>
            </p:extLst>
          </p:nvPr>
        </p:nvGraphicFramePr>
        <p:xfrm>
          <a:off x="5851525" y="620713"/>
          <a:ext cx="23558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" name="Equation" r:id="rId3" imgW="1295280" imgH="419040" progId="Equation.DSMT4">
                  <p:embed/>
                </p:oleObj>
              </mc:Choice>
              <mc:Fallback>
                <p:oleObj name="Equation" r:id="rId3" imgW="1295280" imgH="41904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1525" y="620713"/>
                        <a:ext cx="235585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33"/>
          <p:cNvSpPr txBox="1">
            <a:spLocks noChangeArrowheads="1"/>
          </p:cNvSpPr>
          <p:nvPr/>
        </p:nvSpPr>
        <p:spPr bwMode="auto">
          <a:xfrm>
            <a:off x="8542338" y="801687"/>
            <a:ext cx="533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(6)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7174" name="Text Box 26"/>
          <p:cNvSpPr txBox="1">
            <a:spLocks noChangeArrowheads="1"/>
          </p:cNvSpPr>
          <p:nvPr/>
        </p:nvSpPr>
        <p:spPr bwMode="auto">
          <a:xfrm>
            <a:off x="5601317" y="1556792"/>
            <a:ext cx="35175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Ciśnienia statyczne p</a:t>
            </a:r>
            <a:r>
              <a:rPr lang="pl-PL" altLang="pl-PL" sz="1800" baseline="-25000" dirty="0" smtClean="0">
                <a:solidFill>
                  <a:schemeClr val="bg2"/>
                </a:solidFill>
                <a:sym typeface="Symbol" panose="05050102010706020507" pitchFamily="18" charset="2"/>
              </a:rPr>
              <a:t>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 i p</a:t>
            </a:r>
            <a:r>
              <a:rPr lang="pl-PL" altLang="pl-PL" sz="1800" baseline="-25000" dirty="0" smtClean="0">
                <a:solidFill>
                  <a:schemeClr val="bg2"/>
                </a:solidFill>
                <a:sym typeface="Symbol" panose="05050102010706020507" pitchFamily="18" charset="2"/>
              </a:rPr>
              <a:t>2 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wynoszą</a:t>
            </a:r>
            <a:endParaRPr lang="pl-PL" altLang="pl-PL" sz="1800" baseline="-25000" dirty="0">
              <a:solidFill>
                <a:schemeClr val="bg2"/>
              </a:solidFill>
            </a:endParaRPr>
          </a:p>
        </p:txBody>
      </p:sp>
      <p:graphicFrame>
        <p:nvGraphicFramePr>
          <p:cNvPr id="7176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937397"/>
              </p:ext>
            </p:extLst>
          </p:nvPr>
        </p:nvGraphicFramePr>
        <p:xfrm>
          <a:off x="1951038" y="4683125"/>
          <a:ext cx="4338637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" name="Equation" r:id="rId5" imgW="2476440" imgH="419040" progId="Equation.DSMT4">
                  <p:embed/>
                </p:oleObj>
              </mc:Choice>
              <mc:Fallback>
                <p:oleObj name="Equation" r:id="rId5" imgW="2476440" imgH="41904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4683125"/>
                        <a:ext cx="4338637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Text Box 29"/>
          <p:cNvSpPr txBox="1">
            <a:spLocks noChangeArrowheads="1"/>
          </p:cNvSpPr>
          <p:nvPr/>
        </p:nvSpPr>
        <p:spPr bwMode="auto">
          <a:xfrm>
            <a:off x="250825" y="5422900"/>
            <a:ext cx="25923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po </a:t>
            </a:r>
            <a:r>
              <a:rPr lang="pl-PL" altLang="pl-PL" sz="1800" dirty="0">
                <a:solidFill>
                  <a:schemeClr val="bg2"/>
                </a:solidFill>
              </a:rPr>
              <a:t>uproszczeniu  </a:t>
            </a:r>
          </a:p>
        </p:txBody>
      </p:sp>
      <p:sp>
        <p:nvSpPr>
          <p:cNvPr id="7179" name="Text Box 31"/>
          <p:cNvSpPr txBox="1">
            <a:spLocks noChangeArrowheads="1"/>
          </p:cNvSpPr>
          <p:nvPr/>
        </p:nvSpPr>
        <p:spPr bwMode="auto">
          <a:xfrm>
            <a:off x="8647113" y="4868863"/>
            <a:ext cx="533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(9)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7180" name="Text Box 32"/>
          <p:cNvSpPr txBox="1">
            <a:spLocks noChangeArrowheads="1"/>
          </p:cNvSpPr>
          <p:nvPr/>
        </p:nvSpPr>
        <p:spPr bwMode="auto">
          <a:xfrm>
            <a:off x="8532440" y="6186488"/>
            <a:ext cx="588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(10)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11" y="221713"/>
            <a:ext cx="5421805" cy="439473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8585470" y="2001837"/>
            <a:ext cx="533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16" name="Text Box 33"/>
          <p:cNvSpPr txBox="1">
            <a:spLocks noChangeArrowheads="1"/>
          </p:cNvSpPr>
          <p:nvPr/>
        </p:nvSpPr>
        <p:spPr bwMode="auto">
          <a:xfrm>
            <a:off x="8610600" y="2339032"/>
            <a:ext cx="533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(8)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5707505" y="3351391"/>
            <a:ext cx="30305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Po podstawieniu (7-8) do (6) otrzymamy</a:t>
            </a:r>
            <a:endParaRPr lang="pl-PL" altLang="pl-PL" sz="1800" baseline="-25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ole tekstowe 2"/>
          <p:cNvSpPr txBox="1">
            <a:spLocks noChangeArrowheads="1"/>
          </p:cNvSpPr>
          <p:nvPr/>
        </p:nvSpPr>
        <p:spPr bwMode="auto">
          <a:xfrm>
            <a:off x="61913" y="-9525"/>
            <a:ext cx="88566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Przykład 1. Wyznaczyć strumień masy oraz prędkości w przewodach mierzone w układzie z rysunku. Dane: d</a:t>
            </a:r>
            <a:r>
              <a:rPr lang="pl-PL" altLang="pl-PL" sz="1800" baseline="-25000">
                <a:solidFill>
                  <a:schemeClr val="bg2"/>
                </a:solidFill>
              </a:rPr>
              <a:t>1</a:t>
            </a:r>
            <a:r>
              <a:rPr lang="pl-PL" altLang="pl-PL" sz="1800">
                <a:solidFill>
                  <a:schemeClr val="bg2"/>
                </a:solidFill>
              </a:rPr>
              <a:t>=50 mm, d</a:t>
            </a:r>
            <a:r>
              <a:rPr lang="pl-PL" altLang="pl-PL" sz="1800" baseline="-25000">
                <a:solidFill>
                  <a:schemeClr val="bg2"/>
                </a:solidFill>
              </a:rPr>
              <a:t>2</a:t>
            </a:r>
            <a:r>
              <a:rPr lang="pl-PL" altLang="pl-PL" sz="1800">
                <a:solidFill>
                  <a:schemeClr val="bg2"/>
                </a:solidFill>
              </a:rPr>
              <a:t>=10 mm, l</a:t>
            </a:r>
            <a:r>
              <a:rPr lang="pl-PL" altLang="pl-PL" sz="1800" baseline="-25000">
                <a:solidFill>
                  <a:schemeClr val="bg2"/>
                </a:solidFill>
              </a:rPr>
              <a:t>1</a:t>
            </a:r>
            <a:r>
              <a:rPr lang="pl-PL" altLang="pl-PL" sz="1800">
                <a:solidFill>
                  <a:schemeClr val="bg2"/>
                </a:solidFill>
              </a:rPr>
              <a:t>=l</a:t>
            </a:r>
            <a:r>
              <a:rPr lang="pl-PL" altLang="pl-PL" sz="1800" baseline="-25000">
                <a:solidFill>
                  <a:schemeClr val="bg2"/>
                </a:solidFill>
              </a:rPr>
              <a:t>2</a:t>
            </a:r>
            <a:r>
              <a:rPr lang="pl-PL" altLang="pl-PL" sz="1800">
                <a:solidFill>
                  <a:schemeClr val="bg2"/>
                </a:solidFill>
              </a:rPr>
              <a:t>=1000 mm, 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=1000 kg/m</a:t>
            </a:r>
            <a:r>
              <a:rPr lang="pl-PL" altLang="pl-PL" sz="1800" baseline="3000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, </a:t>
            </a:r>
            <a:r>
              <a:rPr lang="pl-PL" altLang="pl-PL" sz="1800" baseline="-25000">
                <a:solidFill>
                  <a:schemeClr val="bg2"/>
                </a:solidFill>
                <a:sym typeface="Symbol" panose="05050102010706020507" pitchFamily="18" charset="2"/>
              </a:rPr>
              <a:t>m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=1,2 kg/m</a:t>
            </a:r>
            <a:r>
              <a:rPr lang="pl-PL" altLang="pl-PL" sz="1800" baseline="3000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, z=10 mm.</a:t>
            </a:r>
            <a:endParaRPr lang="pl-PL" altLang="pl-PL" sz="1800">
              <a:solidFill>
                <a:schemeClr val="bg2"/>
              </a:solidFill>
            </a:endParaRPr>
          </a:p>
        </p:txBody>
      </p:sp>
      <p:sp>
        <p:nvSpPr>
          <p:cNvPr id="8195" name="pole tekstowe 4"/>
          <p:cNvSpPr txBox="1">
            <a:spLocks noChangeArrowheads="1"/>
          </p:cNvSpPr>
          <p:nvPr/>
        </p:nvSpPr>
        <p:spPr bwMode="auto">
          <a:xfrm>
            <a:off x="71438" y="865188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Równanie manometru p</a:t>
            </a:r>
            <a:r>
              <a:rPr lang="pl-PL" altLang="pl-PL" sz="1800" baseline="-25000">
                <a:solidFill>
                  <a:schemeClr val="bg2"/>
                </a:solidFill>
              </a:rPr>
              <a:t>A</a:t>
            </a:r>
            <a:r>
              <a:rPr lang="pl-PL" altLang="pl-PL" sz="1800">
                <a:solidFill>
                  <a:schemeClr val="bg2"/>
                </a:solidFill>
              </a:rPr>
              <a:t>=p</a:t>
            </a:r>
            <a:r>
              <a:rPr lang="pl-PL" altLang="pl-PL" sz="1800" baseline="-25000">
                <a:solidFill>
                  <a:schemeClr val="bg2"/>
                </a:solidFill>
              </a:rPr>
              <a:t>B</a:t>
            </a:r>
          </a:p>
        </p:txBody>
      </p:sp>
      <p:graphicFrame>
        <p:nvGraphicFramePr>
          <p:cNvPr id="819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63027"/>
              </p:ext>
            </p:extLst>
          </p:nvPr>
        </p:nvGraphicFramePr>
        <p:xfrm>
          <a:off x="134938" y="1255713"/>
          <a:ext cx="4064000" cy="217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3" name="Equation" r:id="rId3" imgW="2793960" imgH="1498320" progId="Equation.DSMT4">
                  <p:embed/>
                </p:oleObj>
              </mc:Choice>
              <mc:Fallback>
                <p:oleObj name="Equation" r:id="rId3" imgW="2793960" imgH="1498320" progId="Equation.DSMT4">
                  <p:embed/>
                  <p:pic>
                    <p:nvPicPr>
                      <p:cNvPr id="0" name="Obi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8" y="1255713"/>
                        <a:ext cx="4064000" cy="217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" name="Obraz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765175"/>
            <a:ext cx="4913312" cy="29511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pole tekstowe 7"/>
          <p:cNvSpPr txBox="1">
            <a:spLocks noChangeArrowheads="1"/>
          </p:cNvSpPr>
          <p:nvPr/>
        </p:nvSpPr>
        <p:spPr bwMode="auto">
          <a:xfrm>
            <a:off x="61913" y="3408363"/>
            <a:ext cx="360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Równanie </a:t>
            </a:r>
            <a:r>
              <a:rPr lang="pl-PL" altLang="pl-PL" sz="1800" dirty="0" smtClean="0">
                <a:solidFill>
                  <a:schemeClr val="bg2"/>
                </a:solidFill>
              </a:rPr>
              <a:t>Bernouliego</a:t>
            </a:r>
            <a:endParaRPr lang="pl-PL" altLang="pl-PL" sz="1800" baseline="-25000" dirty="0">
              <a:solidFill>
                <a:schemeClr val="bg2"/>
              </a:solidFill>
            </a:endParaRPr>
          </a:p>
        </p:txBody>
      </p:sp>
      <p:graphicFrame>
        <p:nvGraphicFramePr>
          <p:cNvPr id="819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258386"/>
              </p:ext>
            </p:extLst>
          </p:nvPr>
        </p:nvGraphicFramePr>
        <p:xfrm>
          <a:off x="71438" y="3776663"/>
          <a:ext cx="472598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4" name="Equation" r:id="rId6" imgW="3251160" imgH="419040" progId="Equation.DSMT4">
                  <p:embed/>
                </p:oleObj>
              </mc:Choice>
              <mc:Fallback>
                <p:oleObj name="Equation" r:id="rId6" imgW="3251160" imgH="419040" progId="Equation.DSMT4">
                  <p:embed/>
                  <p:pic>
                    <p:nvPicPr>
                      <p:cNvPr id="0" name="Obiek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3776663"/>
                        <a:ext cx="472598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pole tekstowe 10"/>
          <p:cNvSpPr txBox="1">
            <a:spLocks noChangeArrowheads="1"/>
          </p:cNvSpPr>
          <p:nvPr/>
        </p:nvSpPr>
        <p:spPr bwMode="auto">
          <a:xfrm>
            <a:off x="5003801" y="3903663"/>
            <a:ext cx="403269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po podstawieniu do równania manometru</a:t>
            </a:r>
          </a:p>
        </p:txBody>
      </p:sp>
      <p:graphicFrame>
        <p:nvGraphicFramePr>
          <p:cNvPr id="8201" name="Obi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535237"/>
              </p:ext>
            </p:extLst>
          </p:nvPr>
        </p:nvGraphicFramePr>
        <p:xfrm>
          <a:off x="179512" y="4654550"/>
          <a:ext cx="7167563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name="Equation" r:id="rId8" imgW="4927320" imgH="1422360" progId="Equation.DSMT4">
                  <p:embed/>
                </p:oleObj>
              </mc:Choice>
              <mc:Fallback>
                <p:oleObj name="Equation" r:id="rId8" imgW="4927320" imgH="1422360" progId="Equation.DSMT4">
                  <p:embed/>
                  <p:pic>
                    <p:nvPicPr>
                      <p:cNvPr id="0" name="Obiek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4654550"/>
                        <a:ext cx="7167563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665490"/>
              </p:ext>
            </p:extLst>
          </p:nvPr>
        </p:nvGraphicFramePr>
        <p:xfrm>
          <a:off x="161925" y="476672"/>
          <a:ext cx="5202238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1" name="Visio" r:id="rId3" imgW="5475642" imgH="5088301" progId="Visio.Drawing.11">
                  <p:embed/>
                </p:oleObj>
              </mc:Choice>
              <mc:Fallback>
                <p:oleObj name="Visio" r:id="rId3" imgW="5475642" imgH="5088301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476672"/>
                        <a:ext cx="5202238" cy="46085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25"/>
          <p:cNvSpPr txBox="1">
            <a:spLocks noChangeArrowheads="1"/>
          </p:cNvSpPr>
          <p:nvPr/>
        </p:nvSpPr>
        <p:spPr bwMode="auto">
          <a:xfrm>
            <a:off x="65088" y="115888"/>
            <a:ext cx="6477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chemeClr val="bg2"/>
                </a:solidFill>
              </a:rPr>
              <a:t>1.2. Rurka Prandtla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915089"/>
              </p:ext>
            </p:extLst>
          </p:nvPr>
        </p:nvGraphicFramePr>
        <p:xfrm>
          <a:off x="5459413" y="2765573"/>
          <a:ext cx="3605212" cy="368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2" name="Equation" r:id="rId5" imgW="2247840" imgH="2286000" progId="Equation.DSMT4">
                  <p:embed/>
                </p:oleObj>
              </mc:Choice>
              <mc:Fallback>
                <p:oleObj name="Equation" r:id="rId5" imgW="2247840" imgH="2286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9413" y="2765573"/>
                        <a:ext cx="3605212" cy="368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416925" y="3429000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(10)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8440738" y="3973512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(11)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8440738" y="4735091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(12)</a:t>
            </a:r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8440738" y="5271666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(13)</a:t>
            </a:r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8451850" y="6013028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(14)</a:t>
            </a: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5364163" y="1445058"/>
            <a:ext cx="361867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Z prawa naczyń </a:t>
            </a:r>
            <a:r>
              <a:rPr lang="pl-PL" altLang="pl-PL" sz="1800" dirty="0" smtClean="0">
                <a:solidFill>
                  <a:schemeClr val="bg2"/>
                </a:solidFill>
              </a:rPr>
              <a:t>połączonych ciśnienia w przekrojach A-B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są równe.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pole tekstowe 1"/>
          <p:cNvSpPr txBox="1">
            <a:spLocks noChangeArrowheads="1"/>
          </p:cNvSpPr>
          <p:nvPr/>
        </p:nvSpPr>
        <p:spPr bwMode="auto">
          <a:xfrm>
            <a:off x="61913" y="-9525"/>
            <a:ext cx="88566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Przykład 2. Do pomiaru prędkości w samolocie zastosowano rurkę Prandtla. Manometr pokazał różnicę ciśnień wynoszącą 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p=2 kPa. Wyznaczyć prędkość samolotu jeśli gęstość powietrza na wysokości 3 000 m, na której leci samolot wynosi =0,92 kg/m</a:t>
            </a:r>
            <a:r>
              <a:rPr lang="pl-PL" altLang="pl-PL" sz="1800" baseline="3000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.</a:t>
            </a:r>
            <a:endParaRPr lang="pl-PL" altLang="pl-PL" sz="1800">
              <a:solidFill>
                <a:schemeClr val="bg2"/>
              </a:solidFill>
            </a:endParaRPr>
          </a:p>
        </p:txBody>
      </p:sp>
      <p:graphicFrame>
        <p:nvGraphicFramePr>
          <p:cNvPr id="10243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95470"/>
              </p:ext>
            </p:extLst>
          </p:nvPr>
        </p:nvGraphicFramePr>
        <p:xfrm>
          <a:off x="2339752" y="1628775"/>
          <a:ext cx="2951162" cy="259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Equation" r:id="rId3" imgW="1562040" imgH="1371600" progId="Equation.DSMT4">
                  <p:embed/>
                </p:oleObj>
              </mc:Choice>
              <mc:Fallback>
                <p:oleObj name="Equation" r:id="rId3" imgW="1562040" imgH="1371600" progId="Equation.DSMT4">
                  <p:embed/>
                  <p:pic>
                    <p:nvPicPr>
                      <p:cNvPr id="0" name="Obi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628775"/>
                        <a:ext cx="2951162" cy="259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3295650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05263"/>
            <a:ext cx="3960813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88913"/>
            <a:ext cx="5148262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573463"/>
            <a:ext cx="4103687" cy="30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8913"/>
            <a:ext cx="2762250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4824413" cy="467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5184775" cy="441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487738"/>
            <a:ext cx="3505200" cy="318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902523"/>
              </p:ext>
            </p:extLst>
          </p:nvPr>
        </p:nvGraphicFramePr>
        <p:xfrm>
          <a:off x="4211960" y="504825"/>
          <a:ext cx="4718050" cy="311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9" name="Visio" r:id="rId3" imgW="4726910" imgH="3143449" progId="Visio.Drawing.11">
                  <p:embed/>
                </p:oleObj>
              </mc:Choice>
              <mc:Fallback>
                <p:oleObj name="Visio" r:id="rId3" imgW="4726910" imgH="3143449" progId="Visio.Drawing.11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504825"/>
                        <a:ext cx="4718050" cy="31162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Text Box 22"/>
          <p:cNvSpPr txBox="1">
            <a:spLocks noChangeArrowheads="1"/>
          </p:cNvSpPr>
          <p:nvPr/>
        </p:nvSpPr>
        <p:spPr bwMode="auto">
          <a:xfrm>
            <a:off x="106363" y="104775"/>
            <a:ext cx="864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400" b="1">
                <a:solidFill>
                  <a:schemeClr val="bg2"/>
                </a:solidFill>
              </a:rPr>
              <a:t>2. Zjawisko kontrakcji strugi</a:t>
            </a:r>
          </a:p>
        </p:txBody>
      </p:sp>
      <p:graphicFrame>
        <p:nvGraphicFramePr>
          <p:cNvPr id="14340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465386"/>
              </p:ext>
            </p:extLst>
          </p:nvPr>
        </p:nvGraphicFramePr>
        <p:xfrm>
          <a:off x="2525713" y="4616450"/>
          <a:ext cx="4157662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0" name="Equation" r:id="rId5" imgW="2286000" imgH="660240" progId="Equation.DSMT4">
                  <p:embed/>
                </p:oleObj>
              </mc:Choice>
              <mc:Fallback>
                <p:oleObj name="Equation" r:id="rId5" imgW="2286000" imgH="6602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4616450"/>
                        <a:ext cx="4157662" cy="1208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24"/>
          <p:cNvSpPr txBox="1">
            <a:spLocks noChangeArrowheads="1"/>
          </p:cNvSpPr>
          <p:nvPr/>
        </p:nvSpPr>
        <p:spPr bwMode="auto">
          <a:xfrm>
            <a:off x="179388" y="5911850"/>
            <a:ext cx="15113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ponieważ</a:t>
            </a:r>
          </a:p>
        </p:txBody>
      </p:sp>
      <p:sp>
        <p:nvSpPr>
          <p:cNvPr id="14343" name="Text Box 26"/>
          <p:cNvSpPr txBox="1">
            <a:spLocks noChangeArrowheads="1"/>
          </p:cNvSpPr>
          <p:nvPr/>
        </p:nvSpPr>
        <p:spPr bwMode="auto">
          <a:xfrm>
            <a:off x="8461375" y="4760913"/>
            <a:ext cx="647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000">
                <a:solidFill>
                  <a:schemeClr val="bg2"/>
                </a:solidFill>
              </a:rPr>
              <a:t>(15)</a:t>
            </a:r>
          </a:p>
        </p:txBody>
      </p:sp>
      <p:sp>
        <p:nvSpPr>
          <p:cNvPr id="14344" name="Text Box 27"/>
          <p:cNvSpPr txBox="1">
            <a:spLocks noChangeArrowheads="1"/>
          </p:cNvSpPr>
          <p:nvPr/>
        </p:nvSpPr>
        <p:spPr bwMode="auto">
          <a:xfrm>
            <a:off x="8461375" y="5335588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000">
                <a:solidFill>
                  <a:schemeClr val="bg2"/>
                </a:solidFill>
              </a:rPr>
              <a:t>(16)</a:t>
            </a:r>
          </a:p>
        </p:txBody>
      </p:sp>
      <p:sp>
        <p:nvSpPr>
          <p:cNvPr id="14345" name="Text Box 28"/>
          <p:cNvSpPr txBox="1">
            <a:spLocks noChangeArrowheads="1"/>
          </p:cNvSpPr>
          <p:nvPr/>
        </p:nvSpPr>
        <p:spPr bwMode="auto">
          <a:xfrm>
            <a:off x="8461375" y="6416675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000">
                <a:solidFill>
                  <a:schemeClr val="bg2"/>
                </a:solidFill>
              </a:rPr>
              <a:t>(17)</a:t>
            </a:r>
          </a:p>
        </p:txBody>
      </p:sp>
      <p:sp>
        <p:nvSpPr>
          <p:cNvPr id="14346" name="pole tekstowe 1"/>
          <p:cNvSpPr txBox="1">
            <a:spLocks noChangeArrowheads="1"/>
          </p:cNvSpPr>
          <p:nvPr/>
        </p:nvSpPr>
        <p:spPr bwMode="auto">
          <a:xfrm>
            <a:off x="142876" y="1300887"/>
            <a:ext cx="403257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 u="sng" dirty="0">
                <a:solidFill>
                  <a:schemeClr val="bg2"/>
                </a:solidFill>
              </a:rPr>
              <a:t>Definicja: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Zjawisko kontrakcji strugi polega na </a:t>
            </a:r>
            <a:r>
              <a:rPr lang="pl-PL" altLang="pl-PL" sz="1800" b="1" u="sng" dirty="0">
                <a:solidFill>
                  <a:schemeClr val="bg2"/>
                </a:solidFill>
              </a:rPr>
              <a:t>dodatkowym</a:t>
            </a:r>
            <a:r>
              <a:rPr lang="pl-PL" altLang="pl-PL" sz="1800" dirty="0">
                <a:solidFill>
                  <a:schemeClr val="bg2"/>
                </a:solidFill>
              </a:rPr>
              <a:t> przewężeniu </a:t>
            </a:r>
            <a:r>
              <a:rPr lang="pl-PL" altLang="pl-PL" sz="1800" dirty="0" smtClean="0">
                <a:solidFill>
                  <a:schemeClr val="bg2"/>
                </a:solidFill>
              </a:rPr>
              <a:t>strugi,  </a:t>
            </a:r>
            <a:r>
              <a:rPr lang="pl-PL" altLang="pl-PL" sz="1800" dirty="0">
                <a:solidFill>
                  <a:schemeClr val="bg2"/>
                </a:solidFill>
              </a:rPr>
              <a:t>spowodowane jest działaniem sił </a:t>
            </a:r>
            <a:r>
              <a:rPr lang="pl-PL" altLang="pl-PL" sz="1800" dirty="0" smtClean="0">
                <a:solidFill>
                  <a:schemeClr val="bg2"/>
                </a:solidFill>
              </a:rPr>
              <a:t>bezwładności i </a:t>
            </a:r>
            <a:r>
              <a:rPr lang="pl-PL" altLang="pl-PL" sz="1800" dirty="0">
                <a:solidFill>
                  <a:schemeClr val="bg2"/>
                </a:solidFill>
              </a:rPr>
              <a:t>występujące tuż za przewężeniem.</a:t>
            </a:r>
          </a:p>
        </p:txBody>
      </p:sp>
      <p:sp>
        <p:nvSpPr>
          <p:cNvPr id="14347" name="pole tekstowe 1"/>
          <p:cNvSpPr txBox="1">
            <a:spLocks noChangeArrowheads="1"/>
          </p:cNvSpPr>
          <p:nvPr/>
        </p:nvSpPr>
        <p:spPr bwMode="auto">
          <a:xfrm>
            <a:off x="106363" y="4076700"/>
            <a:ext cx="8929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Równanie Bernoulliego dla przekrojów 1-C-2 oraz równanie ciągłości strugi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9"/>
          <p:cNvSpPr txBox="1">
            <a:spLocks noChangeArrowheads="1"/>
          </p:cNvSpPr>
          <p:nvPr/>
        </p:nvSpPr>
        <p:spPr bwMode="auto">
          <a:xfrm>
            <a:off x="250825" y="188913"/>
            <a:ext cx="8642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Zdefiniujmy współczynnik kontrakcji strugi</a:t>
            </a:r>
          </a:p>
        </p:txBody>
      </p:sp>
      <p:sp>
        <p:nvSpPr>
          <p:cNvPr id="15364" name="Text Box 41"/>
          <p:cNvSpPr txBox="1">
            <a:spLocks noChangeArrowheads="1"/>
          </p:cNvSpPr>
          <p:nvPr/>
        </p:nvSpPr>
        <p:spPr bwMode="auto">
          <a:xfrm>
            <a:off x="178122" y="2060575"/>
            <a:ext cx="86423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Ciśnienie w przekroju C wynosi</a:t>
            </a:r>
          </a:p>
        </p:txBody>
      </p:sp>
      <p:graphicFrame>
        <p:nvGraphicFramePr>
          <p:cNvPr id="15365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578878"/>
              </p:ext>
            </p:extLst>
          </p:nvPr>
        </p:nvGraphicFramePr>
        <p:xfrm>
          <a:off x="2627313" y="2565400"/>
          <a:ext cx="4897437" cy="334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7" name="Equation" r:id="rId3" imgW="2692080" imgH="1828800" progId="Equation.DSMT4">
                  <p:embed/>
                </p:oleObj>
              </mc:Choice>
              <mc:Fallback>
                <p:oleObj name="Equation" r:id="rId3" imgW="2692080" imgH="18288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565400"/>
                        <a:ext cx="4897437" cy="334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43"/>
          <p:cNvSpPr txBox="1">
            <a:spLocks noChangeArrowheads="1"/>
          </p:cNvSpPr>
          <p:nvPr/>
        </p:nvSpPr>
        <p:spPr bwMode="auto">
          <a:xfrm>
            <a:off x="179388" y="1557338"/>
            <a:ext cx="8642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Jeśli </a:t>
            </a:r>
            <a:r>
              <a:rPr lang="pl-PL" altLang="pl-PL" sz="1800" dirty="0" smtClean="0">
                <a:solidFill>
                  <a:schemeClr val="bg2"/>
                </a:solidFill>
              </a:rPr>
              <a:t>  A</a:t>
            </a:r>
            <a:r>
              <a:rPr lang="pl-PL" altLang="pl-PL" sz="1800" baseline="-25000" dirty="0" smtClean="0">
                <a:solidFill>
                  <a:schemeClr val="bg2"/>
                </a:solidFill>
              </a:rPr>
              <a:t>C</a:t>
            </a:r>
            <a:r>
              <a:rPr lang="pl-PL" altLang="pl-PL" sz="1800" dirty="0" smtClean="0">
                <a:solidFill>
                  <a:schemeClr val="bg2"/>
                </a:solidFill>
              </a:rPr>
              <a:t>=A</a:t>
            </a:r>
            <a:r>
              <a:rPr lang="pl-PL" altLang="pl-PL" sz="1800" baseline="-25000" dirty="0" smtClean="0">
                <a:solidFill>
                  <a:schemeClr val="bg2"/>
                </a:solidFill>
              </a:rPr>
              <a:t>2   </a:t>
            </a:r>
            <a:r>
              <a:rPr lang="pl-PL" altLang="pl-PL" sz="1800" dirty="0" smtClean="0">
                <a:solidFill>
                  <a:schemeClr val="bg2"/>
                </a:solidFill>
              </a:rPr>
              <a:t> </a:t>
            </a:r>
            <a:r>
              <a:rPr lang="pl-PL" altLang="pl-PL" sz="1800" dirty="0">
                <a:solidFill>
                  <a:schemeClr val="bg2"/>
                </a:solidFill>
              </a:rPr>
              <a:t>to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=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1 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i zjawisko kontrakcji nie 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występuje.</a:t>
            </a:r>
            <a:endParaRPr lang="pl-PL" altLang="pl-PL" sz="1800" dirty="0">
              <a:solidFill>
                <a:schemeClr val="bg2"/>
              </a:solidFill>
              <a:sym typeface="Symbol" panose="05050102010706020507" pitchFamily="18" charset="2"/>
            </a:endParaRPr>
          </a:p>
        </p:txBody>
      </p:sp>
      <p:sp>
        <p:nvSpPr>
          <p:cNvPr id="15367" name="Text Box 44"/>
          <p:cNvSpPr txBox="1">
            <a:spLocks noChangeArrowheads="1"/>
          </p:cNvSpPr>
          <p:nvPr/>
        </p:nvSpPr>
        <p:spPr bwMode="auto">
          <a:xfrm>
            <a:off x="107950" y="6156325"/>
            <a:ext cx="86423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 dirty="0">
                <a:solidFill>
                  <a:schemeClr val="bg2"/>
                </a:solidFill>
              </a:rPr>
              <a:t>Ciśnienie w przekroju C jest mniejsze niż ciśnienie w przewężeniu.</a:t>
            </a:r>
          </a:p>
        </p:txBody>
      </p:sp>
      <p:sp>
        <p:nvSpPr>
          <p:cNvPr id="15368" name="Text Box 45"/>
          <p:cNvSpPr txBox="1">
            <a:spLocks noChangeArrowheads="1"/>
          </p:cNvSpPr>
          <p:nvPr/>
        </p:nvSpPr>
        <p:spPr bwMode="auto">
          <a:xfrm>
            <a:off x="8388350" y="908050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(18)</a:t>
            </a:r>
          </a:p>
        </p:txBody>
      </p:sp>
      <p:sp>
        <p:nvSpPr>
          <p:cNvPr id="15369" name="Text Box 46"/>
          <p:cNvSpPr txBox="1">
            <a:spLocks noChangeArrowheads="1"/>
          </p:cNvSpPr>
          <p:nvPr/>
        </p:nvSpPr>
        <p:spPr bwMode="auto">
          <a:xfrm>
            <a:off x="8459788" y="2708275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(19)</a:t>
            </a:r>
          </a:p>
        </p:txBody>
      </p:sp>
      <p:sp>
        <p:nvSpPr>
          <p:cNvPr id="15370" name="Text Box 47"/>
          <p:cNvSpPr txBox="1">
            <a:spLocks noChangeArrowheads="1"/>
          </p:cNvSpPr>
          <p:nvPr/>
        </p:nvSpPr>
        <p:spPr bwMode="auto">
          <a:xfrm>
            <a:off x="8459788" y="350043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(20)</a:t>
            </a:r>
          </a:p>
        </p:txBody>
      </p:sp>
      <p:sp>
        <p:nvSpPr>
          <p:cNvPr id="15371" name="Text Box 48"/>
          <p:cNvSpPr txBox="1">
            <a:spLocks noChangeArrowheads="1"/>
          </p:cNvSpPr>
          <p:nvPr/>
        </p:nvSpPr>
        <p:spPr bwMode="auto">
          <a:xfrm>
            <a:off x="8461375" y="443706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(21)</a:t>
            </a:r>
          </a:p>
        </p:txBody>
      </p:sp>
      <p:sp>
        <p:nvSpPr>
          <p:cNvPr id="15372" name="Text Box 49"/>
          <p:cNvSpPr txBox="1">
            <a:spLocks noChangeArrowheads="1"/>
          </p:cNvSpPr>
          <p:nvPr/>
        </p:nvSpPr>
        <p:spPr bwMode="auto">
          <a:xfrm>
            <a:off x="8459788" y="530066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ole tekstowe 2"/>
          <p:cNvSpPr txBox="1">
            <a:spLocks noChangeArrowheads="1"/>
          </p:cNvSpPr>
          <p:nvPr/>
        </p:nvSpPr>
        <p:spPr bwMode="auto">
          <a:xfrm>
            <a:off x="61913" y="-9525"/>
            <a:ext cx="88566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3. Przez przewężenie (50 mm/20 mm) przepływa woda o strumieniu objętości </a:t>
            </a:r>
            <a:r>
              <a:rPr lang="pl-PL" altLang="pl-PL" sz="1800" dirty="0" smtClean="0">
                <a:solidFill>
                  <a:schemeClr val="bg2"/>
                </a:solidFill>
              </a:rPr>
              <a:t/>
            </a:r>
            <a:br>
              <a:rPr lang="pl-PL" altLang="pl-PL" sz="1800" dirty="0" smtClean="0">
                <a:solidFill>
                  <a:schemeClr val="bg2"/>
                </a:solidFill>
              </a:rPr>
            </a:br>
            <a:r>
              <a:rPr lang="pl-PL" altLang="pl-PL" sz="1800" dirty="0" smtClean="0">
                <a:solidFill>
                  <a:schemeClr val="bg2"/>
                </a:solidFill>
              </a:rPr>
              <a:t>0,5 </a:t>
            </a:r>
            <a:r>
              <a:rPr lang="pl-PL" altLang="pl-PL" sz="1800" dirty="0">
                <a:solidFill>
                  <a:schemeClr val="bg2"/>
                </a:solidFill>
              </a:rPr>
              <a:t>dm</a:t>
            </a:r>
            <a:r>
              <a:rPr lang="pl-PL" altLang="pl-PL" sz="1800" baseline="30000" dirty="0">
                <a:solidFill>
                  <a:schemeClr val="bg2"/>
                </a:solidFill>
              </a:rPr>
              <a:t>3</a:t>
            </a:r>
            <a:r>
              <a:rPr lang="pl-PL" altLang="pl-PL" sz="1800" dirty="0">
                <a:solidFill>
                  <a:schemeClr val="bg2"/>
                </a:solidFill>
              </a:rPr>
              <a:t>/s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. Za pomocą rurki </a:t>
            </a:r>
            <a:r>
              <a:rPr lang="pl-PL" altLang="pl-PL" sz="1800" dirty="0" err="1">
                <a:solidFill>
                  <a:schemeClr val="bg2"/>
                </a:solidFill>
                <a:sym typeface="Symbol" panose="05050102010706020507" pitchFamily="18" charset="2"/>
              </a:rPr>
              <a:t>Pitota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 zmierzono największą prędkość przepływu w przewodzie 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/>
            </a:r>
            <a:b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</a:b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o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małej średnicy i wyniosła ona 2 m/s. Obliczyć współczynnik kontrakcji strugi.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6387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387783"/>
              </p:ext>
            </p:extLst>
          </p:nvPr>
        </p:nvGraphicFramePr>
        <p:xfrm>
          <a:off x="744538" y="1341438"/>
          <a:ext cx="4051300" cy="313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7" name="Equation" r:id="rId3" imgW="2374560" imgH="1828800" progId="Equation.DSMT4">
                  <p:embed/>
                </p:oleObj>
              </mc:Choice>
              <mc:Fallback>
                <p:oleObj name="Equation" r:id="rId3" imgW="2374560" imgH="18288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38" y="1341438"/>
                        <a:ext cx="4051300" cy="313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pole tekstowe 5"/>
          <p:cNvSpPr txBox="1">
            <a:spLocks noChangeArrowheads="1"/>
          </p:cNvSpPr>
          <p:nvPr/>
        </p:nvSpPr>
        <p:spPr bwMode="auto">
          <a:xfrm>
            <a:off x="179388" y="5111750"/>
            <a:ext cx="84248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Pole przekroju strugi w miejscu kontrakcji stanowi niecałe </a:t>
            </a:r>
            <a:r>
              <a:rPr lang="pl-PL" altLang="pl-PL" sz="1800" dirty="0" smtClean="0">
                <a:solidFill>
                  <a:schemeClr val="bg2"/>
                </a:solidFill>
              </a:rPr>
              <a:t>       </a:t>
            </a:r>
            <a:r>
              <a:rPr lang="pl-PL" altLang="pl-PL" sz="1800" dirty="0">
                <a:solidFill>
                  <a:schemeClr val="bg2"/>
                </a:solidFill>
              </a:rPr>
              <a:t>pola przekroju przewodu o średnicy d</a:t>
            </a:r>
            <a:r>
              <a:rPr lang="pl-PL" altLang="pl-PL" sz="1800" baseline="-25000" dirty="0">
                <a:solidFill>
                  <a:schemeClr val="bg2"/>
                </a:solidFill>
              </a:rPr>
              <a:t>2</a:t>
            </a:r>
            <a:r>
              <a:rPr lang="pl-PL" altLang="pl-PL" sz="1800" dirty="0">
                <a:solidFill>
                  <a:schemeClr val="bg2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035063"/>
              </p:ext>
            </p:extLst>
          </p:nvPr>
        </p:nvGraphicFramePr>
        <p:xfrm>
          <a:off x="4386263" y="549275"/>
          <a:ext cx="4722812" cy="431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0" name="Visio" r:id="rId3" imgW="4834845" imgH="4496889" progId="Visio.Drawing.11">
                  <p:embed/>
                </p:oleObj>
              </mc:Choice>
              <mc:Fallback>
                <p:oleObj name="Visio" r:id="rId3" imgW="4834845" imgH="4496889" progId="Visio.Drawing.11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263" y="549275"/>
                        <a:ext cx="4722812" cy="43195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Text Box 30"/>
          <p:cNvSpPr txBox="1">
            <a:spLocks noChangeArrowheads="1"/>
          </p:cNvSpPr>
          <p:nvPr/>
        </p:nvSpPr>
        <p:spPr bwMode="auto">
          <a:xfrm>
            <a:off x="179388" y="44450"/>
            <a:ext cx="8353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400" b="1" dirty="0">
                <a:solidFill>
                  <a:schemeClr val="bg2"/>
                </a:solidFill>
              </a:rPr>
              <a:t>3. Pomiar strumienia objętości metodą zwężkową</a:t>
            </a:r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549275"/>
            <a:ext cx="41751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Równanie 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Bernouliego 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dla przekrojów 1-2</a:t>
            </a:r>
          </a:p>
        </p:txBody>
      </p:sp>
      <p:sp>
        <p:nvSpPr>
          <p:cNvPr id="6" name="Text Box 25">
            <a:extLst>
              <a:ext uri="{FF2B5EF4-FFF2-40B4-BE49-F238E27FC236}">
                <a16:creationId xmlns:a16="http://schemas.microsoft.com/office/drawing/2014/main" id="{D3AC365D-7DE5-4F4C-820A-93D6697BE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1231900"/>
            <a:ext cx="6429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(23)</a:t>
            </a: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16904C6F-3174-4E02-A90B-7A791F0FD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844675"/>
            <a:ext cx="45370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Z równania ciągłości przepływu otrzymujemy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BF107368-61A3-4487-ACF6-C1F7B7080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" y="2949575"/>
            <a:ext cx="13954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definiując</a:t>
            </a:r>
          </a:p>
        </p:txBody>
      </p:sp>
      <p:graphicFrame>
        <p:nvGraphicFramePr>
          <p:cNvPr id="1741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473350"/>
              </p:ext>
            </p:extLst>
          </p:nvPr>
        </p:nvGraphicFramePr>
        <p:xfrm>
          <a:off x="73025" y="3429000"/>
          <a:ext cx="2771775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1" name="Equation" r:id="rId5" imgW="1523880" imgH="520560" progId="Equation.DSMT4">
                  <p:embed/>
                </p:oleObj>
              </mc:Choice>
              <mc:Fallback>
                <p:oleObj name="Equation" r:id="rId5" imgW="1523880" imgH="52056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" y="3429000"/>
                        <a:ext cx="2771775" cy="9509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26">
            <a:extLst>
              <a:ext uri="{FF2B5EF4-FFF2-40B4-BE49-F238E27FC236}">
                <a16:creationId xmlns:a16="http://schemas.microsoft.com/office/drawing/2014/main" id="{FD93DFAB-7A7A-4916-A898-4DFACFAA5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8" y="2454275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(24)</a:t>
            </a:r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56BA49B3-63DC-441C-B85E-06C8FDCFA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378936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(25)</a:t>
            </a:r>
          </a:p>
        </p:txBody>
      </p:sp>
      <p:sp>
        <p:nvSpPr>
          <p:cNvPr id="13" name="Text Box 21">
            <a:extLst>
              <a:ext uri="{FF2B5EF4-FFF2-40B4-BE49-F238E27FC236}">
                <a16:creationId xmlns:a16="http://schemas.microsoft.com/office/drawing/2014/main" id="{245AFE76-77F1-4982-B905-3CC0A1602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562475"/>
            <a:ext cx="7056438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gdzie: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m – moduł zwężki,</a:t>
            </a:r>
          </a:p>
        </p:txBody>
      </p:sp>
      <p:graphicFrame>
        <p:nvGraphicFramePr>
          <p:cNvPr id="1742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691784"/>
              </p:ext>
            </p:extLst>
          </p:nvPr>
        </p:nvGraphicFramePr>
        <p:xfrm>
          <a:off x="179388" y="5570538"/>
          <a:ext cx="947737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2" name="Equation" r:id="rId7" imgW="520560" imgH="444240" progId="Equation.DSMT4">
                  <p:embed/>
                </p:oleObj>
              </mc:Choice>
              <mc:Fallback>
                <p:oleObj name="Equation" r:id="rId7" imgW="520560" imgH="44424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570538"/>
                        <a:ext cx="947737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23">
            <a:extLst>
              <a:ext uri="{FF2B5EF4-FFF2-40B4-BE49-F238E27FC236}">
                <a16:creationId xmlns:a16="http://schemas.microsoft.com/office/drawing/2014/main" id="{25EE3890-34D3-421C-87D0-953FE9E45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713413"/>
            <a:ext cx="21605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>
                <a:solidFill>
                  <a:schemeClr val="bg2"/>
                </a:solidFill>
                <a:latin typeface="+mn-lt"/>
              </a:rPr>
              <a:t>- przewężenie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9CC8B9B0-7D6B-4E74-A496-F5F46D806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5795963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Text Box 24">
            <a:extLst>
              <a:ext uri="{FF2B5EF4-FFF2-40B4-BE49-F238E27FC236}">
                <a16:creationId xmlns:a16="http://schemas.microsoft.com/office/drawing/2014/main" id="{F59FA821-72DF-4AF5-B023-717FE6096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15888"/>
            <a:ext cx="871378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Podstawiając równania (24-26) do (23) otrzymamy</a:t>
            </a:r>
          </a:p>
        </p:txBody>
      </p:sp>
      <p:graphicFrame>
        <p:nvGraphicFramePr>
          <p:cNvPr id="1843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037411"/>
              </p:ext>
            </p:extLst>
          </p:nvPr>
        </p:nvGraphicFramePr>
        <p:xfrm>
          <a:off x="3082925" y="627063"/>
          <a:ext cx="2979738" cy="348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9" name="Equation" r:id="rId3" imgW="1638000" imgH="1904760" progId="Equation.DSMT4">
                  <p:embed/>
                </p:oleObj>
              </mc:Choice>
              <mc:Fallback>
                <p:oleObj name="Equation" r:id="rId3" imgW="1638000" imgH="190476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2925" y="627063"/>
                        <a:ext cx="2979738" cy="348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28">
            <a:extLst>
              <a:ext uri="{FF2B5EF4-FFF2-40B4-BE49-F238E27FC236}">
                <a16:creationId xmlns:a16="http://schemas.microsoft.com/office/drawing/2014/main" id="{D00579B6-3FF0-45D6-90C5-B4BDB2BF5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730750"/>
            <a:ext cx="70564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Strumień objętości wynosi</a:t>
            </a:r>
          </a:p>
        </p:txBody>
      </p:sp>
      <p:graphicFrame>
        <p:nvGraphicFramePr>
          <p:cNvPr id="18437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877984"/>
              </p:ext>
            </p:extLst>
          </p:nvPr>
        </p:nvGraphicFramePr>
        <p:xfrm>
          <a:off x="1547664" y="5805264"/>
          <a:ext cx="168592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0" name="Equation" r:id="rId5" imgW="927000" imgH="228600" progId="Equation.DSMT4">
                  <p:embed/>
                </p:oleObj>
              </mc:Choice>
              <mc:Fallback>
                <p:oleObj name="Equation" r:id="rId5" imgW="927000" imgH="228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5805264"/>
                        <a:ext cx="1685925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30">
            <a:extLst>
              <a:ext uri="{FF2B5EF4-FFF2-40B4-BE49-F238E27FC236}">
                <a16:creationId xmlns:a16="http://schemas.microsoft.com/office/drawing/2014/main" id="{D2C59E2C-5E97-4333-9568-B9B3600DE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76993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(27)</a:t>
            </a:r>
          </a:p>
        </p:txBody>
      </p:sp>
      <p:sp>
        <p:nvSpPr>
          <p:cNvPr id="20" name="Text Box 31">
            <a:extLst>
              <a:ext uri="{FF2B5EF4-FFF2-40B4-BE49-F238E27FC236}">
                <a16:creationId xmlns:a16="http://schemas.microsoft.com/office/drawing/2014/main" id="{9262B658-FFAE-4E3B-BEE1-02B229A2D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1562100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(28)</a:t>
            </a:r>
          </a:p>
        </p:txBody>
      </p:sp>
      <p:sp>
        <p:nvSpPr>
          <p:cNvPr id="21" name="Text Box 32">
            <a:extLst>
              <a:ext uri="{FF2B5EF4-FFF2-40B4-BE49-F238E27FC236}">
                <a16:creationId xmlns:a16="http://schemas.microsoft.com/office/drawing/2014/main" id="{03D99C98-3B6D-4CF8-A401-EDFA423FD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238918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(29)</a:t>
            </a:r>
          </a:p>
        </p:txBody>
      </p:sp>
      <p:sp>
        <p:nvSpPr>
          <p:cNvPr id="22" name="Text Box 33">
            <a:extLst>
              <a:ext uri="{FF2B5EF4-FFF2-40B4-BE49-F238E27FC236}">
                <a16:creationId xmlns:a16="http://schemas.microsoft.com/office/drawing/2014/main" id="{47F89067-49FB-4D8E-96D7-7BE4C0846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329088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(30)</a:t>
            </a:r>
          </a:p>
        </p:txBody>
      </p:sp>
      <p:sp>
        <p:nvSpPr>
          <p:cNvPr id="23" name="Text Box 34">
            <a:extLst>
              <a:ext uri="{FF2B5EF4-FFF2-40B4-BE49-F238E27FC236}">
                <a16:creationId xmlns:a16="http://schemas.microsoft.com/office/drawing/2014/main" id="{DD247768-F4B5-4B50-9415-9E047FC71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552291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(31)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6">
            <a:extLst>
              <a:ext uri="{FF2B5EF4-FFF2-40B4-BE49-F238E27FC236}">
                <a16:creationId xmlns:a16="http://schemas.microsoft.com/office/drawing/2014/main" id="{38442160-4190-4E8D-B0B6-F2795B8BF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7852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Zależność (31) nie uwzględnia strat oraz innych czynników wpływających na pomiar strumienia objętości. Stąd wprowadza się współczynnik korygujący wartość mierzonego strumienia objętości</a:t>
            </a:r>
          </a:p>
        </p:txBody>
      </p:sp>
      <p:graphicFrame>
        <p:nvGraphicFramePr>
          <p:cNvPr id="19459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675774"/>
              </p:ext>
            </p:extLst>
          </p:nvPr>
        </p:nvGraphicFramePr>
        <p:xfrm>
          <a:off x="2987675" y="1081088"/>
          <a:ext cx="3024188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6" name="Equation" r:id="rId3" imgW="1663560" imgH="1244520" progId="Equation.DSMT4">
                  <p:embed/>
                </p:oleObj>
              </mc:Choice>
              <mc:Fallback>
                <p:oleObj name="Equation" r:id="rId3" imgW="1663560" imgH="124452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081088"/>
                        <a:ext cx="3024188" cy="227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38">
            <a:extLst>
              <a:ext uri="{FF2B5EF4-FFF2-40B4-BE49-F238E27FC236}">
                <a16:creationId xmlns:a16="http://schemas.microsoft.com/office/drawing/2014/main" id="{92994590-96C0-4F92-8006-15563F85F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513138"/>
            <a:ext cx="87852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C – współczynnik przepływu zwężki (prawie stały), zależny od liczby Reynoldsa, rodzaju zwężki (kryza, dysza, zwężka </a:t>
            </a:r>
            <a:r>
              <a:rPr lang="pl-PL" sz="1800" dirty="0" err="1">
                <a:solidFill>
                  <a:schemeClr val="bg2"/>
                </a:solidFill>
                <a:latin typeface="+mn-lt"/>
              </a:rPr>
              <a:t>Venturiego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), modułu zwężki, punktów pomiaru ciśnienia, zaburzenia profilu prędkości, zjawiska kontrakcji.</a:t>
            </a:r>
          </a:p>
        </p:txBody>
      </p:sp>
      <p:graphicFrame>
        <p:nvGraphicFramePr>
          <p:cNvPr id="19461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949210"/>
              </p:ext>
            </p:extLst>
          </p:nvPr>
        </p:nvGraphicFramePr>
        <p:xfrm>
          <a:off x="179388" y="5708650"/>
          <a:ext cx="1408112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Equation" r:id="rId5" imgW="774360" imgH="228600" progId="Equation.DSMT4">
                  <p:embed/>
                </p:oleObj>
              </mc:Choice>
              <mc:Fallback>
                <p:oleObj name="Equation" r:id="rId5" imgW="774360" imgH="22860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708650"/>
                        <a:ext cx="1408112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40">
            <a:extLst>
              <a:ext uri="{FF2B5EF4-FFF2-40B4-BE49-F238E27FC236}">
                <a16:creationId xmlns:a16="http://schemas.microsoft.com/office/drawing/2014/main" id="{43CA409B-03F6-4D8B-9C4C-DDC603A19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5637213"/>
            <a:ext cx="70564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>
                <a:solidFill>
                  <a:schemeClr val="bg2"/>
                </a:solidFill>
                <a:latin typeface="+mn-lt"/>
              </a:rPr>
              <a:t>- charakterystyka zwężki</a:t>
            </a:r>
          </a:p>
        </p:txBody>
      </p:sp>
      <p:sp>
        <p:nvSpPr>
          <p:cNvPr id="19463" name="Text Box 41">
            <a:extLst>
              <a:ext uri="{FF2B5EF4-FFF2-40B4-BE49-F238E27FC236}">
                <a16:creationId xmlns:a16="http://schemas.microsoft.com/office/drawing/2014/main" id="{8349DC9B-3546-44B1-BC16-FA87EF4FC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140450"/>
            <a:ext cx="70564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C </a:t>
            </a:r>
            <a:r>
              <a:rPr lang="pl-PL" sz="1800" dirty="0" smtClean="0">
                <a:solidFill>
                  <a:schemeClr val="bg2"/>
                </a:solidFill>
                <a:latin typeface="+mn-lt"/>
                <a:sym typeface="Symbol" pitchFamily="18" charset="2"/>
              </a:rPr>
              <a:t> 0,6 </a:t>
            </a:r>
            <a:r>
              <a:rPr lang="pl-PL" sz="1800" dirty="0">
                <a:solidFill>
                  <a:schemeClr val="bg2"/>
                </a:solidFill>
                <a:latin typeface="+mn-lt"/>
                <a:sym typeface="Symbol" pitchFamily="18" charset="2"/>
              </a:rPr>
              <a:t>dla kryz, </a:t>
            </a:r>
            <a:r>
              <a:rPr lang="pl-PL" sz="1800" dirty="0" smtClean="0">
                <a:solidFill>
                  <a:schemeClr val="bg2"/>
                </a:solidFill>
                <a:latin typeface="+mn-lt"/>
                <a:sym typeface="Symbol" pitchFamily="18" charset="2"/>
              </a:rPr>
              <a:t>         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C </a:t>
            </a:r>
            <a:r>
              <a:rPr lang="pl-PL" sz="1800" dirty="0" smtClean="0">
                <a:solidFill>
                  <a:schemeClr val="bg2"/>
                </a:solidFill>
                <a:latin typeface="+mn-lt"/>
                <a:sym typeface="Symbol" pitchFamily="18" charset="2"/>
              </a:rPr>
              <a:t> 0,98 </a:t>
            </a:r>
            <a:r>
              <a:rPr lang="pl-PL" sz="1800" dirty="0">
                <a:solidFill>
                  <a:schemeClr val="bg2"/>
                </a:solidFill>
                <a:latin typeface="+mn-lt"/>
                <a:sym typeface="Symbol" pitchFamily="18" charset="2"/>
              </a:rPr>
              <a:t>dla dyszy i zwężek </a:t>
            </a:r>
          </a:p>
        </p:txBody>
      </p:sp>
      <p:sp>
        <p:nvSpPr>
          <p:cNvPr id="19464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191611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(32)</a:t>
            </a:r>
          </a:p>
        </p:txBody>
      </p:sp>
      <p:sp>
        <p:nvSpPr>
          <p:cNvPr id="19465" name="Text Box 43">
            <a:extLst>
              <a:ext uri="{FF2B5EF4-FFF2-40B4-BE49-F238E27FC236}">
                <a16:creationId xmlns:a16="http://schemas.microsoft.com/office/drawing/2014/main" id="{1EB87CF6-6EBF-4448-BBAF-E73511202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259873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(33)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2"/>
          <p:cNvSpPr txBox="1">
            <a:spLocks noChangeArrowheads="1"/>
          </p:cNvSpPr>
          <p:nvPr/>
        </p:nvSpPr>
        <p:spPr bwMode="auto">
          <a:xfrm>
            <a:off x="61913" y="-9525"/>
            <a:ext cx="8856662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4. W celu wywzorcowania zwężki pomiarowej użyto przepływomierza, który pokazał strumień objętości wody 1 dm</a:t>
            </a:r>
            <a:r>
              <a:rPr lang="pl-PL" altLang="pl-PL" sz="1800" baseline="30000" dirty="0">
                <a:solidFill>
                  <a:schemeClr val="bg2"/>
                </a:solidFill>
              </a:rPr>
              <a:t>3</a:t>
            </a:r>
            <a:r>
              <a:rPr lang="pl-PL" altLang="pl-PL" sz="1800" dirty="0">
                <a:solidFill>
                  <a:schemeClr val="bg2"/>
                </a:solidFill>
              </a:rPr>
              <a:t>/s. Wyznaczyć współczynnik przepływowy zwężki pomiarowej (50 </a:t>
            </a:r>
            <a:r>
              <a:rPr lang="pl-PL" altLang="pl-PL" sz="1800" dirty="0" smtClean="0">
                <a:solidFill>
                  <a:schemeClr val="bg2"/>
                </a:solidFill>
              </a:rPr>
              <a:t>mm / 15 </a:t>
            </a:r>
            <a:r>
              <a:rPr lang="pl-PL" altLang="pl-PL" sz="1800" dirty="0">
                <a:solidFill>
                  <a:schemeClr val="bg2"/>
                </a:solidFill>
              </a:rPr>
              <a:t>mm) jeśli wychylenie manometru różnicowego wynosi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z=10 mm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,</a:t>
            </a:r>
            <a:b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</a:b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a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gęstość cieczy manometrycznej =13 600 kg/m</a:t>
            </a:r>
            <a:r>
              <a:rPr lang="pl-PL" altLang="pl-PL" sz="1800" baseline="30000" dirty="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.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20483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549161"/>
              </p:ext>
            </p:extLst>
          </p:nvPr>
        </p:nvGraphicFramePr>
        <p:xfrm>
          <a:off x="617538" y="1484313"/>
          <a:ext cx="7259637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3" name="Equation" r:id="rId3" imgW="4203360" imgH="2133360" progId="Equation.DSMT4">
                  <p:embed/>
                </p:oleObj>
              </mc:Choice>
              <mc:Fallback>
                <p:oleObj name="Equation" r:id="rId3" imgW="4203360" imgH="213336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1484313"/>
                        <a:ext cx="7259637" cy="370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31686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33375"/>
            <a:ext cx="3095625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13100"/>
            <a:ext cx="41624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44900"/>
            <a:ext cx="4103687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az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483482"/>
            <a:ext cx="9001000" cy="231388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179388" y="44450"/>
            <a:ext cx="8353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400" b="1" dirty="0" smtClean="0">
                <a:solidFill>
                  <a:schemeClr val="bg2"/>
                </a:solidFill>
              </a:rPr>
              <a:t>4. Przepływ pomiędzy 2 zbiornikami</a:t>
            </a:r>
            <a:endParaRPr lang="pl-PL" altLang="pl-PL" sz="2400" b="1" dirty="0">
              <a:solidFill>
                <a:schemeClr val="bg2"/>
              </a:solidFill>
            </a:endParaRP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66346"/>
            <a:ext cx="41751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1) Wyznaczenie kierunku przepływu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427" y="3582129"/>
            <a:ext cx="41751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- energia rozporządzalna zbiornika A 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235" y="4365104"/>
            <a:ext cx="41751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- energia rozporządzalna zbiornika B 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4" y="5142808"/>
            <a:ext cx="87498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Załóżmy, że </a:t>
            </a:r>
            <a:r>
              <a:rPr lang="pl-PL" sz="1800" b="1" dirty="0" err="1" smtClean="0">
                <a:solidFill>
                  <a:schemeClr val="bg2"/>
                </a:solidFill>
                <a:latin typeface="+mn-lt"/>
              </a:rPr>
              <a:t>e</a:t>
            </a:r>
            <a:r>
              <a:rPr lang="pl-PL" sz="1800" b="1" baseline="-25000" dirty="0" err="1" smtClean="0">
                <a:solidFill>
                  <a:schemeClr val="bg2"/>
                </a:solidFill>
                <a:latin typeface="+mn-lt"/>
              </a:rPr>
              <a:t>A</a:t>
            </a:r>
            <a:r>
              <a:rPr lang="pl-PL" sz="1800" b="1" dirty="0" smtClean="0">
                <a:solidFill>
                  <a:schemeClr val="bg2"/>
                </a:solidFill>
                <a:latin typeface="+mn-lt"/>
              </a:rPr>
              <a:t> &gt; </a:t>
            </a:r>
            <a:r>
              <a:rPr lang="pl-PL" sz="1800" b="1" dirty="0" err="1" smtClean="0">
                <a:solidFill>
                  <a:schemeClr val="bg2"/>
                </a:solidFill>
                <a:latin typeface="+mn-lt"/>
              </a:rPr>
              <a:t>e</a:t>
            </a:r>
            <a:r>
              <a:rPr lang="pl-PL" sz="1800" b="1" baseline="-25000" dirty="0" err="1" smtClean="0">
                <a:solidFill>
                  <a:schemeClr val="bg2"/>
                </a:solidFill>
                <a:latin typeface="+mn-lt"/>
              </a:rPr>
              <a:t>B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, wówczas przepływ odbywa się od zbiornika A do B.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187624" y="48135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2"/>
                </a:solidFill>
              </a:rPr>
              <a:t>A</a:t>
            </a:r>
            <a:endParaRPr lang="pl-PL" dirty="0">
              <a:solidFill>
                <a:schemeClr val="bg2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588224" y="51112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2"/>
                </a:solidFill>
              </a:rPr>
              <a:t>B</a:t>
            </a:r>
            <a:endParaRPr lang="pl-PL" dirty="0">
              <a:solidFill>
                <a:schemeClr val="bg2"/>
              </a:solidFill>
            </a:endParaRPr>
          </a:p>
        </p:txBody>
      </p:sp>
      <p:cxnSp>
        <p:nvCxnSpPr>
          <p:cNvPr id="17" name="Łącznik prosty ze strzałką 16"/>
          <p:cNvCxnSpPr/>
          <p:nvPr/>
        </p:nvCxnSpPr>
        <p:spPr bwMode="auto">
          <a:xfrm>
            <a:off x="4034381" y="836712"/>
            <a:ext cx="792088" cy="0"/>
          </a:xfrm>
          <a:prstGeom prst="straightConnector1">
            <a:avLst/>
          </a:prstGeom>
          <a:solidFill>
            <a:schemeClr val="tx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9" y="5867980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2) Oznaczenie przekrojów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1200919" y="183143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>
                <a:solidFill>
                  <a:schemeClr val="bg2"/>
                </a:solidFill>
              </a:rPr>
              <a:t>p.p</a:t>
            </a:r>
            <a:r>
              <a:rPr lang="pl-PL" dirty="0" smtClean="0">
                <a:solidFill>
                  <a:schemeClr val="bg2"/>
                </a:solidFill>
              </a:rPr>
              <a:t>.</a:t>
            </a:r>
            <a:endParaRPr lang="pl-PL" dirty="0">
              <a:solidFill>
                <a:schemeClr val="bg2"/>
              </a:solidFill>
            </a:endParaRPr>
          </a:p>
        </p:txBody>
      </p:sp>
      <p:cxnSp>
        <p:nvCxnSpPr>
          <p:cNvPr id="39" name="Łącznik prosty 38"/>
          <p:cNvCxnSpPr/>
          <p:nvPr/>
        </p:nvCxnSpPr>
        <p:spPr bwMode="auto">
          <a:xfrm>
            <a:off x="7236296" y="2312545"/>
            <a:ext cx="360040" cy="0"/>
          </a:xfrm>
          <a:prstGeom prst="line">
            <a:avLst/>
          </a:prstGeom>
          <a:solidFill>
            <a:schemeClr val="tx1"/>
          </a:solidFill>
          <a:ln w="38100" cap="flat" cmpd="sng" algn="ctr">
            <a:solidFill>
              <a:srgbClr val="FF0000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pole tekstowe 39"/>
          <p:cNvSpPr txBox="1"/>
          <p:nvPr/>
        </p:nvSpPr>
        <p:spPr>
          <a:xfrm>
            <a:off x="7268307" y="179530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>
                <a:solidFill>
                  <a:schemeClr val="bg2"/>
                </a:solidFill>
              </a:rPr>
              <a:t>v</a:t>
            </a:r>
            <a:r>
              <a:rPr lang="pl-PL" baseline="-25000" dirty="0" err="1" smtClean="0">
                <a:solidFill>
                  <a:schemeClr val="bg2"/>
                </a:solidFill>
              </a:rPr>
              <a:t>n</a:t>
            </a:r>
            <a:endParaRPr lang="pl-PL" baseline="-25000" dirty="0">
              <a:solidFill>
                <a:schemeClr val="bg2"/>
              </a:solidFill>
            </a:endParaRPr>
          </a:p>
        </p:txBody>
      </p:sp>
      <p:sp>
        <p:nvSpPr>
          <p:cNvPr id="41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3635177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34)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2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4355257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35)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127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16632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3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) Zapisanie równania Bernouliego dla przekrojów 1-2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" name="pole tekstowe 5"/>
          <p:cNvSpPr txBox="1">
            <a:spLocks noChangeArrowheads="1"/>
          </p:cNvSpPr>
          <p:nvPr/>
        </p:nvSpPr>
        <p:spPr bwMode="auto">
          <a:xfrm>
            <a:off x="179512" y="1556792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Ciśnienie w przekroju 2 wynosi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179512" y="2492896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Po podstawieniu (37) do (36) otrzymamy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8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970881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36)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206084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37)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1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013058"/>
              </p:ext>
            </p:extLst>
          </p:nvPr>
        </p:nvGraphicFramePr>
        <p:xfrm>
          <a:off x="2123728" y="2976240"/>
          <a:ext cx="3370262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7" name="Equation" r:id="rId3" imgW="1854000" imgH="444240" progId="Equation.DSMT4">
                  <p:embed/>
                </p:oleObj>
              </mc:Choice>
              <mc:Fallback>
                <p:oleObj name="Equation" r:id="rId3" imgW="1854000" imgH="444240" progId="Equation.DSMT4">
                  <p:embed/>
                  <p:pic>
                    <p:nvPicPr>
                      <p:cNvPr id="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976240"/>
                        <a:ext cx="3370262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ole tekstowe 10"/>
          <p:cNvSpPr txBox="1">
            <a:spLocks noChangeArrowheads="1"/>
          </p:cNvSpPr>
          <p:nvPr/>
        </p:nvSpPr>
        <p:spPr bwMode="auto">
          <a:xfrm>
            <a:off x="173435" y="4005064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Z równania ciągłości przepływu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279096"/>
              </p:ext>
            </p:extLst>
          </p:nvPr>
        </p:nvGraphicFramePr>
        <p:xfrm>
          <a:off x="1115616" y="4509120"/>
          <a:ext cx="57023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8" name="Equation" r:id="rId5" imgW="3136680" imgH="431640" progId="Equation.DSMT4">
                  <p:embed/>
                </p:oleObj>
              </mc:Choice>
              <mc:Fallback>
                <p:oleObj name="Equation" r:id="rId5" imgW="3136680" imgH="431640" progId="Equation.DSMT4">
                  <p:embed/>
                  <p:pic>
                    <p:nvPicPr>
                      <p:cNvPr id="1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4509120"/>
                        <a:ext cx="57023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173435" y="5373216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Prędkość </a:t>
            </a:r>
            <a:r>
              <a:rPr lang="pl-PL" altLang="pl-PL" sz="1800" dirty="0" err="1" smtClean="0">
                <a:solidFill>
                  <a:schemeClr val="bg2"/>
                </a:solidFill>
              </a:rPr>
              <a:t>v</a:t>
            </a:r>
            <a:r>
              <a:rPr lang="pl-PL" altLang="pl-PL" sz="1800" baseline="-25000" dirty="0" err="1" smtClean="0">
                <a:solidFill>
                  <a:schemeClr val="bg2"/>
                </a:solidFill>
              </a:rPr>
              <a:t>n</a:t>
            </a:r>
            <a:r>
              <a:rPr lang="pl-PL" altLang="pl-PL" sz="1800" dirty="0" smtClean="0">
                <a:solidFill>
                  <a:schemeClr val="bg2"/>
                </a:solidFill>
              </a:rPr>
              <a:t> z równania ciągłości przepływu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15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3203129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38)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6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4506" y="473679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(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39)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7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0432" y="606707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(40)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25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>
            <a:spLocks noChangeArrowheads="1"/>
          </p:cNvSpPr>
          <p:nvPr/>
        </p:nvSpPr>
        <p:spPr bwMode="auto">
          <a:xfrm>
            <a:off x="179512" y="260648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Po podstawieniu prędkości </a:t>
            </a:r>
            <a:r>
              <a:rPr lang="pl-PL" altLang="pl-PL" sz="1800" dirty="0" err="1" smtClean="0">
                <a:solidFill>
                  <a:schemeClr val="bg2"/>
                </a:solidFill>
              </a:rPr>
              <a:t>v</a:t>
            </a:r>
            <a:r>
              <a:rPr lang="pl-PL" altLang="pl-PL" sz="1800" baseline="-25000" dirty="0" err="1" smtClean="0">
                <a:solidFill>
                  <a:schemeClr val="bg2"/>
                </a:solidFill>
              </a:rPr>
              <a:t>n</a:t>
            </a:r>
            <a:r>
              <a:rPr lang="pl-PL" altLang="pl-PL" sz="1800" dirty="0" smtClean="0">
                <a:solidFill>
                  <a:schemeClr val="bg2"/>
                </a:solidFill>
              </a:rPr>
              <a:t> (40) do (38) otrzymamy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070254"/>
              </p:ext>
            </p:extLst>
          </p:nvPr>
        </p:nvGraphicFramePr>
        <p:xfrm>
          <a:off x="1916113" y="733425"/>
          <a:ext cx="3786187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0" name="Equation" r:id="rId3" imgW="2082600" imgH="457200" progId="Equation.DSMT4">
                  <p:embed/>
                </p:oleObj>
              </mc:Choice>
              <mc:Fallback>
                <p:oleObj name="Equation" r:id="rId3" imgW="2082600" imgH="457200" progId="Equation.DSMT4">
                  <p:embed/>
                  <p:pic>
                    <p:nvPicPr>
                      <p:cNvPr id="1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3" y="733425"/>
                        <a:ext cx="3786187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0432" y="98072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(41)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179512" y="1706721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Z równania (41) obliczamy strumień objętości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072589"/>
              </p:ext>
            </p:extLst>
          </p:nvPr>
        </p:nvGraphicFramePr>
        <p:xfrm>
          <a:off x="1619672" y="2223313"/>
          <a:ext cx="4802187" cy="185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1" name="Equation" r:id="rId5" imgW="2641320" imgH="1015920" progId="Equation.DSMT4">
                  <p:embed/>
                </p:oleObj>
              </mc:Choice>
              <mc:Fallback>
                <p:oleObj name="Equation" r:id="rId5" imgW="2641320" imgH="1015920" progId="Equation.DSMT4">
                  <p:embed/>
                  <p:pic>
                    <p:nvPicPr>
                      <p:cNvPr id="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2223313"/>
                        <a:ext cx="4802187" cy="185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0432" y="2482919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(42)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0432" y="3491161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(43)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0" name="pole tekstowe 9"/>
          <p:cNvSpPr txBox="1">
            <a:spLocks noChangeArrowheads="1"/>
          </p:cNvSpPr>
          <p:nvPr/>
        </p:nvSpPr>
        <p:spPr bwMode="auto">
          <a:xfrm>
            <a:off x="35496" y="4077782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Uwzględniając (34) i (35) równanie (43) możemy zapisać 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230050"/>
              </p:ext>
            </p:extLst>
          </p:nvPr>
        </p:nvGraphicFramePr>
        <p:xfrm>
          <a:off x="2195736" y="4808290"/>
          <a:ext cx="6238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2" name="Equation" r:id="rId7" imgW="342720" imgH="228600" progId="Equation.DSMT4">
                  <p:embed/>
                </p:oleObj>
              </mc:Choice>
              <mc:Fallback>
                <p:oleObj name="Equation" r:id="rId7" imgW="342720" imgH="228600" progId="Equation.DSMT4">
                  <p:embed/>
                  <p:pic>
                    <p:nvPicPr>
                      <p:cNvPr id="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808290"/>
                        <a:ext cx="62388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314" y="4711407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(44)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-36512" y="5420578"/>
            <a:ext cx="8424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Natomiast prędkości przepływu w poszczególnych przewodach z równania ciągłości przepływu (39) wynoszą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732469"/>
              </p:ext>
            </p:extLst>
          </p:nvPr>
        </p:nvGraphicFramePr>
        <p:xfrm>
          <a:off x="3363913" y="6208713"/>
          <a:ext cx="28384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3" name="Equation" r:id="rId9" imgW="1562040" imgH="215640" progId="Equation.DSMT4">
                  <p:embed/>
                </p:oleObj>
              </mc:Choice>
              <mc:Fallback>
                <p:oleObj name="Equation" r:id="rId9" imgW="1562040" imgH="215640" progId="Equation.DSMT4">
                  <p:embed/>
                  <p:pic>
                    <p:nvPicPr>
                      <p:cNvPr id="1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3913" y="6208713"/>
                        <a:ext cx="2838450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440" y="6165304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(45)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705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90" y="579218"/>
            <a:ext cx="5805328" cy="29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pole tekstowe 2"/>
          <p:cNvSpPr txBox="1">
            <a:spLocks noChangeArrowheads="1"/>
          </p:cNvSpPr>
          <p:nvPr/>
        </p:nvSpPr>
        <p:spPr bwMode="auto">
          <a:xfrm>
            <a:off x="61913" y="-9525"/>
            <a:ext cx="88566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</a:t>
            </a:r>
            <a:r>
              <a:rPr lang="pl-PL" altLang="pl-PL" sz="1800" dirty="0" smtClean="0">
                <a:solidFill>
                  <a:schemeClr val="bg2"/>
                </a:solidFill>
              </a:rPr>
              <a:t>5. Obliczyć strumień objętości oraz prędkości w przewodach w układzie 2 zbiorników. Pozostałe dane: 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=1000 kg/m</a:t>
            </a:r>
            <a:r>
              <a:rPr lang="pl-PL" altLang="pl-PL" sz="1800" baseline="30000" dirty="0" smtClean="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, g=10 m/s</a:t>
            </a:r>
            <a:r>
              <a:rPr lang="pl-PL" altLang="pl-PL" sz="1800" baseline="30000" dirty="0" smtClean="0">
                <a:solidFill>
                  <a:schemeClr val="bg2"/>
                </a:solidFill>
                <a:sym typeface="Symbol" panose="05050102010706020507" pitchFamily="18" charset="2"/>
              </a:rPr>
              <a:t>2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.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168" y="631498"/>
            <a:ext cx="41751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1) Kierunek przepływu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07504" y="350100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 err="1" smtClean="0">
                <a:solidFill>
                  <a:schemeClr val="bg2"/>
                </a:solidFill>
              </a:rPr>
              <a:t>p</a:t>
            </a:r>
            <a:r>
              <a:rPr lang="pl-PL" sz="1800" baseline="-25000" dirty="0" err="1" smtClean="0">
                <a:solidFill>
                  <a:schemeClr val="bg2"/>
                </a:solidFill>
              </a:rPr>
              <a:t>b</a:t>
            </a:r>
            <a:r>
              <a:rPr lang="pl-PL" sz="1800" dirty="0" smtClean="0">
                <a:solidFill>
                  <a:schemeClr val="bg2"/>
                </a:solidFill>
              </a:rPr>
              <a:t> nie ma w danych zadania, stąd podamy energię rozporządzalną zbiorników względem ciśnienia barometrycznego</a:t>
            </a:r>
            <a:endParaRPr 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1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487915"/>
              </p:ext>
            </p:extLst>
          </p:nvPr>
        </p:nvGraphicFramePr>
        <p:xfrm>
          <a:off x="2051720" y="4149725"/>
          <a:ext cx="2632075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2" name="Equation" r:id="rId4" imgW="1447560" imgH="888840" progId="Equation.DSMT4">
                  <p:embed/>
                </p:oleObj>
              </mc:Choice>
              <mc:Fallback>
                <p:oleObj name="Equation" r:id="rId4" imgW="1447560" imgH="888840" progId="Equation.DSMT4">
                  <p:embed/>
                  <p:pic>
                    <p:nvPicPr>
                      <p:cNvPr id="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149725"/>
                        <a:ext cx="2632075" cy="162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Łącznik prosty ze strzałką 11"/>
          <p:cNvCxnSpPr/>
          <p:nvPr/>
        </p:nvCxnSpPr>
        <p:spPr bwMode="auto">
          <a:xfrm flipH="1">
            <a:off x="3059832" y="980728"/>
            <a:ext cx="792088" cy="0"/>
          </a:xfrm>
          <a:prstGeom prst="straightConnector1">
            <a:avLst/>
          </a:prstGeom>
          <a:solidFill>
            <a:schemeClr val="tx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9" y="6156012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2) Oznaczenie przekrojów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4788024" y="292494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 err="1" smtClean="0">
                <a:solidFill>
                  <a:schemeClr val="bg2"/>
                </a:solidFill>
              </a:rPr>
              <a:t>p.p</a:t>
            </a:r>
            <a:r>
              <a:rPr lang="pl-PL" sz="1800" dirty="0" smtClean="0">
                <a:solidFill>
                  <a:schemeClr val="bg2"/>
                </a:solidFill>
              </a:rPr>
              <a:t>.</a:t>
            </a:r>
            <a:endParaRPr lang="pl-PL" sz="1800" dirty="0">
              <a:solidFill>
                <a:schemeClr val="bg2"/>
              </a:solidFill>
            </a:endParaRPr>
          </a:p>
        </p:txBody>
      </p:sp>
      <p:cxnSp>
        <p:nvCxnSpPr>
          <p:cNvPr id="25" name="Łącznik prosty 24"/>
          <p:cNvCxnSpPr/>
          <p:nvPr/>
        </p:nvCxnSpPr>
        <p:spPr bwMode="auto">
          <a:xfrm flipH="1">
            <a:off x="1227621" y="2060848"/>
            <a:ext cx="360040" cy="0"/>
          </a:xfrm>
          <a:prstGeom prst="line">
            <a:avLst/>
          </a:prstGeom>
          <a:solidFill>
            <a:schemeClr val="tx1"/>
          </a:solidFill>
          <a:ln w="38100" cap="flat" cmpd="sng" algn="ctr">
            <a:solidFill>
              <a:srgbClr val="FF0000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pole tekstowe 25"/>
          <p:cNvSpPr txBox="1"/>
          <p:nvPr/>
        </p:nvSpPr>
        <p:spPr>
          <a:xfrm flipH="1">
            <a:off x="899592" y="1628800"/>
            <a:ext cx="466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2"/>
                </a:solidFill>
              </a:rPr>
              <a:t>v</a:t>
            </a:r>
            <a:r>
              <a:rPr lang="pl-PL" baseline="-25000" dirty="0">
                <a:solidFill>
                  <a:schemeClr val="bg2"/>
                </a:solidFill>
              </a:rPr>
              <a:t>1</a:t>
            </a:r>
          </a:p>
        </p:txBody>
      </p:sp>
      <p:cxnSp>
        <p:nvCxnSpPr>
          <p:cNvPr id="28" name="Łącznik prosty ze strzałką 27"/>
          <p:cNvCxnSpPr/>
          <p:nvPr/>
        </p:nvCxnSpPr>
        <p:spPr bwMode="auto">
          <a:xfrm>
            <a:off x="1763688" y="2060848"/>
            <a:ext cx="0" cy="1224136"/>
          </a:xfrm>
          <a:prstGeom prst="straightConnector1">
            <a:avLst/>
          </a:prstGeom>
          <a:solidFill>
            <a:schemeClr val="tx1"/>
          </a:solidFill>
          <a:ln w="9525" cap="flat" cmpd="sng" algn="ctr">
            <a:solidFill>
              <a:schemeClr val="bg2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6444044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3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) Oznaczenie wysokości pomocniczej x określającej położenie przekroju 2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212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16632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4) Równanie Bernouliego dla przekrojów 1-2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179512" y="1556792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Ciśnienie w przekroju 2 wynosi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716956"/>
              </p:ext>
            </p:extLst>
          </p:nvPr>
        </p:nvGraphicFramePr>
        <p:xfrm>
          <a:off x="1619672" y="2012122"/>
          <a:ext cx="96837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2" name="Equation" r:id="rId3" imgW="533160" imgH="228600" progId="Equation.DSMT4">
                  <p:embed/>
                </p:oleObj>
              </mc:Choice>
              <mc:Fallback>
                <p:oleObj name="Equation" r:id="rId3" imgW="533160" imgH="228600" progId="Equation.DSMT4">
                  <p:embed/>
                  <p:pic>
                    <p:nvPicPr>
                      <p:cNvPr id="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2012122"/>
                        <a:ext cx="968375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2564879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Po powstanie p</a:t>
            </a:r>
            <a:r>
              <a:rPr lang="pl-PL" sz="1800" baseline="-25000" dirty="0" smtClean="0">
                <a:solidFill>
                  <a:schemeClr val="bg2"/>
                </a:solidFill>
                <a:latin typeface="+mn-lt"/>
              </a:rPr>
              <a:t>2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 do równania Bernouliego otrzymamy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336698"/>
              </p:ext>
            </p:extLst>
          </p:nvPr>
        </p:nvGraphicFramePr>
        <p:xfrm>
          <a:off x="1384647" y="3057525"/>
          <a:ext cx="5635625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3" name="Equation" r:id="rId5" imgW="3098520" imgH="457200" progId="Equation.DSMT4">
                  <p:embed/>
                </p:oleObj>
              </mc:Choice>
              <mc:Fallback>
                <p:oleObj name="Equation" r:id="rId5" imgW="3098520" imgH="457200" progId="Equation.DSMT4">
                  <p:embed/>
                  <p:pic>
                    <p:nvPicPr>
                      <p:cNvPr id="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647" y="3057525"/>
                        <a:ext cx="5635625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ole tekstowe 9"/>
          <p:cNvSpPr txBox="1">
            <a:spLocks noChangeArrowheads="1"/>
          </p:cNvSpPr>
          <p:nvPr/>
        </p:nvSpPr>
        <p:spPr bwMode="auto">
          <a:xfrm>
            <a:off x="173435" y="3861048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Równanie ciągłości przepływu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797025"/>
              </p:ext>
            </p:extLst>
          </p:nvPr>
        </p:nvGraphicFramePr>
        <p:xfrm>
          <a:off x="1993900" y="4365625"/>
          <a:ext cx="3946525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4" name="Equation" r:id="rId7" imgW="2171520" imgH="431640" progId="Equation.DSMT4">
                  <p:embed/>
                </p:oleObj>
              </mc:Choice>
              <mc:Fallback>
                <p:oleObj name="Equation" r:id="rId7" imgW="2171520" imgH="431640" progId="Equation.DSMT4">
                  <p:embed/>
                  <p:pic>
                    <p:nvPicPr>
                      <p:cNvPr id="1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0" y="4365625"/>
                        <a:ext cx="3946525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ole tekstowe 11"/>
          <p:cNvSpPr txBox="1">
            <a:spLocks noChangeArrowheads="1"/>
          </p:cNvSpPr>
          <p:nvPr/>
        </p:nvSpPr>
        <p:spPr bwMode="auto">
          <a:xfrm>
            <a:off x="173435" y="5229200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Prędkość v</a:t>
            </a:r>
            <a:r>
              <a:rPr lang="pl-PL" altLang="pl-PL" sz="1800" baseline="-25000" dirty="0" smtClean="0">
                <a:solidFill>
                  <a:schemeClr val="bg2"/>
                </a:solidFill>
              </a:rPr>
              <a:t>1</a:t>
            </a:r>
            <a:r>
              <a:rPr lang="pl-PL" altLang="pl-PL" sz="1800" dirty="0" smtClean="0">
                <a:solidFill>
                  <a:schemeClr val="bg2"/>
                </a:solidFill>
              </a:rPr>
              <a:t> z równania ciągłości przepływu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0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16632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Po zastąpieniu prędkości v</a:t>
            </a:r>
            <a:r>
              <a:rPr lang="pl-PL" sz="1800" baseline="-25000" dirty="0" smtClean="0">
                <a:solidFill>
                  <a:schemeClr val="bg2"/>
                </a:solidFill>
                <a:latin typeface="+mn-lt"/>
              </a:rPr>
              <a:t>1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 strumieniem objętości otrzymamy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17894"/>
              </p:ext>
            </p:extLst>
          </p:nvPr>
        </p:nvGraphicFramePr>
        <p:xfrm>
          <a:off x="992535" y="598488"/>
          <a:ext cx="6027737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9" name="Equation" r:id="rId3" imgW="3314520" imgH="469800" progId="Equation.DSMT4">
                  <p:embed/>
                </p:oleObj>
              </mc:Choice>
              <mc:Fallback>
                <p:oleObj name="Equation" r:id="rId3" imgW="3314520" imgH="469800" progId="Equation.DSMT4">
                  <p:embed/>
                  <p:pic>
                    <p:nvPicPr>
                      <p:cNvPr id="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535" y="598488"/>
                        <a:ext cx="6027737" cy="858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843613"/>
              </p:ext>
            </p:extLst>
          </p:nvPr>
        </p:nvGraphicFramePr>
        <p:xfrm>
          <a:off x="2152650" y="1440260"/>
          <a:ext cx="3417888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0" name="Equation" r:id="rId5" imgW="1879560" imgH="457200" progId="Equation.DSMT4">
                  <p:embed/>
                </p:oleObj>
              </mc:Choice>
              <mc:Fallback>
                <p:oleObj name="Equation" r:id="rId5" imgW="1879560" imgH="457200" progId="Equation.DSMT4">
                  <p:embed/>
                  <p:pic>
                    <p:nvPicPr>
                      <p:cNvPr id="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650" y="1440260"/>
                        <a:ext cx="3417888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06" y="2640687"/>
            <a:ext cx="34550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stąd strumień objętości otrzymamy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88791"/>
              </p:ext>
            </p:extLst>
          </p:nvPr>
        </p:nvGraphicFramePr>
        <p:xfrm>
          <a:off x="1115616" y="3356992"/>
          <a:ext cx="653415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1" name="Equation" r:id="rId7" imgW="3593880" imgH="596880" progId="Equation.DSMT4">
                  <p:embed/>
                </p:oleObj>
              </mc:Choice>
              <mc:Fallback>
                <p:oleObj name="Equation" r:id="rId7" imgW="3593880" imgH="596880" progId="Equation.DSMT4">
                  <p:embed/>
                  <p:pic>
                    <p:nvPicPr>
                      <p:cNvPr id="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356992"/>
                        <a:ext cx="653415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661" y="4619778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a prędkości w przewodach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1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712836"/>
              </p:ext>
            </p:extLst>
          </p:nvPr>
        </p:nvGraphicFramePr>
        <p:xfrm>
          <a:off x="1465553" y="5955560"/>
          <a:ext cx="6130783" cy="74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2" name="Equation" r:id="rId9" imgW="3377880" imgH="406080" progId="Equation.DSMT4">
                  <p:embed/>
                </p:oleObj>
              </mc:Choice>
              <mc:Fallback>
                <p:oleObj name="Equation" r:id="rId9" imgW="3377880" imgH="406080" progId="Equation.DSMT4">
                  <p:embed/>
                  <p:pic>
                    <p:nvPicPr>
                      <p:cNvPr id="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553" y="5955560"/>
                        <a:ext cx="6130783" cy="74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198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Obraz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8" y="530354"/>
            <a:ext cx="8849307" cy="282582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179388" y="44450"/>
            <a:ext cx="8353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400" b="1" dirty="0" smtClean="0">
                <a:solidFill>
                  <a:schemeClr val="bg2"/>
                </a:solidFill>
              </a:rPr>
              <a:t>5. Ustalony wypływ ze zbiornika</a:t>
            </a:r>
            <a:endParaRPr lang="pl-PL" altLang="pl-PL" sz="2400" b="1" dirty="0">
              <a:solidFill>
                <a:schemeClr val="bg2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51970" y="50726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2"/>
                </a:solidFill>
              </a:rPr>
              <a:t>A</a:t>
            </a:r>
            <a:endParaRPr lang="pl-PL" dirty="0">
              <a:solidFill>
                <a:schemeClr val="bg2"/>
              </a:solidFill>
            </a:endParaRPr>
          </a:p>
        </p:txBody>
      </p:sp>
      <p:cxnSp>
        <p:nvCxnSpPr>
          <p:cNvPr id="12" name="Łącznik prosty ze strzałką 11"/>
          <p:cNvCxnSpPr/>
          <p:nvPr/>
        </p:nvCxnSpPr>
        <p:spPr bwMode="auto">
          <a:xfrm>
            <a:off x="5493990" y="2033089"/>
            <a:ext cx="792088" cy="0"/>
          </a:xfrm>
          <a:prstGeom prst="straightConnector1">
            <a:avLst/>
          </a:prstGeom>
          <a:solidFill>
            <a:schemeClr val="tx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65" y="3522265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1) Oznaczenie poziomu porównawczego i przekrojów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856163" y="2388910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>
                <a:solidFill>
                  <a:schemeClr val="bg2"/>
                </a:solidFill>
              </a:rPr>
              <a:t>p.p</a:t>
            </a:r>
            <a:r>
              <a:rPr lang="pl-PL" dirty="0" smtClean="0">
                <a:solidFill>
                  <a:schemeClr val="bg2"/>
                </a:solidFill>
              </a:rPr>
              <a:t>.</a:t>
            </a:r>
            <a:endParaRPr lang="pl-PL" dirty="0">
              <a:solidFill>
                <a:schemeClr val="bg2"/>
              </a:solidFill>
            </a:endParaRPr>
          </a:p>
        </p:txBody>
      </p:sp>
      <p:cxnSp>
        <p:nvCxnSpPr>
          <p:cNvPr id="23" name="Łącznik prosty 22"/>
          <p:cNvCxnSpPr/>
          <p:nvPr/>
        </p:nvCxnSpPr>
        <p:spPr bwMode="auto">
          <a:xfrm>
            <a:off x="8028384" y="1137925"/>
            <a:ext cx="360040" cy="0"/>
          </a:xfrm>
          <a:prstGeom prst="line">
            <a:avLst/>
          </a:prstGeom>
          <a:solidFill>
            <a:schemeClr val="tx1"/>
          </a:solidFill>
          <a:ln w="38100" cap="flat" cmpd="sng" algn="ctr">
            <a:solidFill>
              <a:srgbClr val="FF0000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pole tekstowe 23"/>
          <p:cNvSpPr txBox="1"/>
          <p:nvPr/>
        </p:nvSpPr>
        <p:spPr>
          <a:xfrm>
            <a:off x="8060395" y="62068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>
                <a:solidFill>
                  <a:schemeClr val="bg2"/>
                </a:solidFill>
              </a:rPr>
              <a:t>v</a:t>
            </a:r>
            <a:r>
              <a:rPr lang="pl-PL" baseline="-25000" dirty="0" err="1" smtClean="0">
                <a:solidFill>
                  <a:schemeClr val="bg2"/>
                </a:solidFill>
              </a:rPr>
              <a:t>n</a:t>
            </a:r>
            <a:endParaRPr lang="pl-PL" baseline="-25000" dirty="0">
              <a:solidFill>
                <a:schemeClr val="bg2"/>
              </a:solidFill>
            </a:endParaRPr>
          </a:p>
        </p:txBody>
      </p:sp>
      <p:sp>
        <p:nvSpPr>
          <p:cNvPr id="25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4643289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(46)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4359" y="5949280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(47)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65" y="3916920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2) Zapisanie równania Bernouliego dla przekrojów 1-2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35" name="pole tekstowe 34"/>
          <p:cNvSpPr txBox="1">
            <a:spLocks noChangeArrowheads="1"/>
          </p:cNvSpPr>
          <p:nvPr/>
        </p:nvSpPr>
        <p:spPr bwMode="auto">
          <a:xfrm>
            <a:off x="173435" y="5225732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Z równania ciągłości przepływu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3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676990"/>
              </p:ext>
            </p:extLst>
          </p:nvPr>
        </p:nvGraphicFramePr>
        <p:xfrm>
          <a:off x="1619672" y="5736356"/>
          <a:ext cx="57023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Equation" r:id="rId4" imgW="3136680" imgH="431640" progId="Equation.DSMT4">
                  <p:embed/>
                </p:oleObj>
              </mc:Choice>
              <mc:Fallback>
                <p:oleObj name="Equation" r:id="rId4" imgW="3136680" imgH="431640" progId="Equation.DSMT4">
                  <p:embed/>
                  <p:pic>
                    <p:nvPicPr>
                      <p:cNvPr id="1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5736356"/>
                        <a:ext cx="57023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02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>
            <a:spLocks noChangeArrowheads="1"/>
          </p:cNvSpPr>
          <p:nvPr/>
        </p:nvSpPr>
        <p:spPr bwMode="auto">
          <a:xfrm>
            <a:off x="33415" y="116632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Prędkość </a:t>
            </a:r>
            <a:r>
              <a:rPr lang="pl-PL" altLang="pl-PL" sz="1800" dirty="0" err="1" smtClean="0">
                <a:solidFill>
                  <a:schemeClr val="bg2"/>
                </a:solidFill>
              </a:rPr>
              <a:t>v</a:t>
            </a:r>
            <a:r>
              <a:rPr lang="pl-PL" altLang="pl-PL" sz="1800" baseline="-25000" dirty="0" err="1" smtClean="0">
                <a:solidFill>
                  <a:schemeClr val="bg2"/>
                </a:solidFill>
              </a:rPr>
              <a:t>n</a:t>
            </a:r>
            <a:r>
              <a:rPr lang="pl-PL" altLang="pl-PL" sz="1800" dirty="0" smtClean="0">
                <a:solidFill>
                  <a:schemeClr val="bg2"/>
                </a:solidFill>
              </a:rPr>
              <a:t> z równania ciągłości przepływu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4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0412" y="810494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(48)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8" name="pole tekstowe 7"/>
          <p:cNvSpPr txBox="1">
            <a:spLocks noChangeArrowheads="1"/>
          </p:cNvSpPr>
          <p:nvPr/>
        </p:nvSpPr>
        <p:spPr bwMode="auto">
          <a:xfrm>
            <a:off x="46304" y="1561893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po podstawieniu </a:t>
            </a:r>
            <a:r>
              <a:rPr lang="pl-PL" altLang="pl-PL" sz="1800" dirty="0" err="1" smtClean="0">
                <a:solidFill>
                  <a:schemeClr val="bg2"/>
                </a:solidFill>
              </a:rPr>
              <a:t>v</a:t>
            </a:r>
            <a:r>
              <a:rPr lang="pl-PL" altLang="pl-PL" sz="1800" baseline="-25000" dirty="0" err="1" smtClean="0">
                <a:solidFill>
                  <a:schemeClr val="bg2"/>
                </a:solidFill>
              </a:rPr>
              <a:t>n</a:t>
            </a:r>
            <a:r>
              <a:rPr lang="pl-PL" altLang="pl-PL" sz="1800" dirty="0" smtClean="0">
                <a:solidFill>
                  <a:schemeClr val="bg2"/>
                </a:solidFill>
              </a:rPr>
              <a:t> (48) do równania Bernouliego (46)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9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6688" y="242672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(49)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1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617839"/>
              </p:ext>
            </p:extLst>
          </p:nvPr>
        </p:nvGraphicFramePr>
        <p:xfrm>
          <a:off x="1749425" y="2174821"/>
          <a:ext cx="2054225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0" name="Equation" r:id="rId3" imgW="1130040" imgH="431640" progId="Equation.DSMT4">
                  <p:embed/>
                </p:oleObj>
              </mc:Choice>
              <mc:Fallback>
                <p:oleObj name="Equation" r:id="rId3" imgW="1130040" imgH="431640" progId="Equation.DSMT4">
                  <p:embed/>
                  <p:pic>
                    <p:nvPicPr>
                      <p:cNvPr id="2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174821"/>
                        <a:ext cx="2054225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ole tekstowe 10"/>
          <p:cNvSpPr txBox="1">
            <a:spLocks noChangeArrowheads="1"/>
          </p:cNvSpPr>
          <p:nvPr/>
        </p:nvSpPr>
        <p:spPr bwMode="auto">
          <a:xfrm>
            <a:off x="179512" y="3141678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Z równania (49) obliczamy strumień objętości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727557"/>
              </p:ext>
            </p:extLst>
          </p:nvPr>
        </p:nvGraphicFramePr>
        <p:xfrm>
          <a:off x="1619672" y="3658270"/>
          <a:ext cx="4802187" cy="185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1" name="Equation" r:id="rId5" imgW="2641320" imgH="1015920" progId="Equation.DSMT4">
                  <p:embed/>
                </p:oleObj>
              </mc:Choice>
              <mc:Fallback>
                <p:oleObj name="Equation" r:id="rId5" imgW="2641320" imgH="1015920" progId="Equation.DSMT4">
                  <p:embed/>
                  <p:pic>
                    <p:nvPicPr>
                      <p:cNvPr id="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658270"/>
                        <a:ext cx="4802187" cy="185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-36512" y="5420578"/>
            <a:ext cx="8424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Natomiast prędkości przepływu w poszczególnych przewodach z równania ciągłości przepływu (47) wynoszą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641040"/>
              </p:ext>
            </p:extLst>
          </p:nvPr>
        </p:nvGraphicFramePr>
        <p:xfrm>
          <a:off x="3469109" y="6255517"/>
          <a:ext cx="29527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2" name="Equation" r:id="rId7" imgW="1625400" imgH="215640" progId="Equation.DSMT4">
                  <p:embed/>
                </p:oleObj>
              </mc:Choice>
              <mc:Fallback>
                <p:oleObj name="Equation" r:id="rId7" imgW="1625400" imgH="215640" progId="Equation.DSMT4">
                  <p:embed/>
                  <p:pic>
                    <p:nvPicPr>
                      <p:cNvPr id="14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109" y="6255517"/>
                        <a:ext cx="2952750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6688" y="3886481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(50)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6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1363" y="4754760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(51)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7" name="Text Box 42">
            <a:extLst>
              <a:ext uri="{FF2B5EF4-FFF2-40B4-BE49-F238E27FC236}">
                <a16:creationId xmlns:a16="http://schemas.microsoft.com/office/drawing/2014/main" id="{88F0F107-FD2A-4C35-B4DD-9DBD2CFE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796" y="6186045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(52)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75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36806"/>
            <a:ext cx="8856984" cy="312599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pole tekstowe 2"/>
          <p:cNvSpPr txBox="1">
            <a:spLocks noChangeArrowheads="1"/>
          </p:cNvSpPr>
          <p:nvPr/>
        </p:nvSpPr>
        <p:spPr bwMode="auto">
          <a:xfrm>
            <a:off x="61913" y="-9525"/>
            <a:ext cx="88566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</a:t>
            </a:r>
            <a:r>
              <a:rPr lang="pl-PL" altLang="pl-PL" sz="1800" dirty="0" smtClean="0">
                <a:solidFill>
                  <a:schemeClr val="bg2"/>
                </a:solidFill>
              </a:rPr>
              <a:t>6. Obliczyć strumień objętości oraz prędkości w przewodach. Pozostałe dane: 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=1000 kg/m</a:t>
            </a:r>
            <a:r>
              <a:rPr lang="pl-PL" altLang="pl-PL" sz="1800" baseline="30000" dirty="0" smtClean="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, g=10 m/s</a:t>
            </a:r>
            <a:r>
              <a:rPr lang="pl-PL" altLang="pl-PL" sz="1800" baseline="30000" dirty="0" smtClean="0">
                <a:solidFill>
                  <a:schemeClr val="bg2"/>
                </a:solidFill>
                <a:sym typeface="Symbol" panose="05050102010706020507" pitchFamily="18" charset="2"/>
              </a:rPr>
              <a:t>2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.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cxnSp>
        <p:nvCxnSpPr>
          <p:cNvPr id="8" name="Łącznik prosty ze strzałką 7"/>
          <p:cNvCxnSpPr/>
          <p:nvPr/>
        </p:nvCxnSpPr>
        <p:spPr bwMode="auto">
          <a:xfrm>
            <a:off x="4716016" y="2636912"/>
            <a:ext cx="792088" cy="0"/>
          </a:xfrm>
          <a:prstGeom prst="straightConnector1">
            <a:avLst/>
          </a:prstGeom>
          <a:solidFill>
            <a:schemeClr val="tx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06" y="3886570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1) Oznaczenie przekrojów i poziomu porównawczego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4579492" y="301519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 err="1" smtClean="0">
                <a:solidFill>
                  <a:schemeClr val="bg2"/>
                </a:solidFill>
              </a:rPr>
              <a:t>p.p</a:t>
            </a:r>
            <a:r>
              <a:rPr lang="pl-PL" sz="1800" dirty="0" smtClean="0">
                <a:solidFill>
                  <a:schemeClr val="bg2"/>
                </a:solidFill>
              </a:rPr>
              <a:t>.</a:t>
            </a:r>
            <a:endParaRPr lang="pl-PL" sz="1800" dirty="0">
              <a:solidFill>
                <a:schemeClr val="bg2"/>
              </a:solidFill>
            </a:endParaRPr>
          </a:p>
        </p:txBody>
      </p:sp>
      <p:cxnSp>
        <p:nvCxnSpPr>
          <p:cNvPr id="20" name="Łącznik prosty 19"/>
          <p:cNvCxnSpPr/>
          <p:nvPr/>
        </p:nvCxnSpPr>
        <p:spPr bwMode="auto">
          <a:xfrm>
            <a:off x="7421970" y="1426141"/>
            <a:ext cx="360040" cy="0"/>
          </a:xfrm>
          <a:prstGeom prst="line">
            <a:avLst/>
          </a:prstGeom>
          <a:solidFill>
            <a:schemeClr val="tx1"/>
          </a:solidFill>
          <a:ln w="38100" cap="flat" cmpd="sng" algn="ctr">
            <a:solidFill>
              <a:srgbClr val="FF0000"/>
            </a:solidFill>
            <a:prstDash val="solid"/>
            <a:round/>
            <a:headEnd type="diamond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pole tekstowe 20"/>
          <p:cNvSpPr txBox="1"/>
          <p:nvPr/>
        </p:nvSpPr>
        <p:spPr>
          <a:xfrm>
            <a:off x="7850025" y="1239143"/>
            <a:ext cx="466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2"/>
                </a:solidFill>
              </a:rPr>
              <a:t>v</a:t>
            </a:r>
            <a:r>
              <a:rPr lang="pl-PL" baseline="-25000" dirty="0" smtClean="0">
                <a:solidFill>
                  <a:schemeClr val="bg2"/>
                </a:solidFill>
              </a:rPr>
              <a:t>3</a:t>
            </a:r>
            <a:endParaRPr lang="pl-PL" baseline="-25000" dirty="0">
              <a:solidFill>
                <a:schemeClr val="bg2"/>
              </a:solidFill>
            </a:endParaRPr>
          </a:p>
        </p:txBody>
      </p:sp>
      <p:sp>
        <p:nvSpPr>
          <p:cNvPr id="26" name="Text Box 16">
            <a:extLst>
              <a:ext uri="{FF2B5EF4-FFF2-40B4-BE49-F238E27FC236}">
                <a16:creationId xmlns:a16="http://schemas.microsoft.com/office/drawing/2014/main" id="{4FE713C6-B11B-436B-92B5-C00B2CD5B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241439"/>
            <a:ext cx="8790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2) Zapisanie równania Bernouliego dla przekrojów 1-2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8" name="pole tekstowe 27"/>
          <p:cNvSpPr txBox="1">
            <a:spLocks noChangeArrowheads="1"/>
          </p:cNvSpPr>
          <p:nvPr/>
        </p:nvSpPr>
        <p:spPr bwMode="auto">
          <a:xfrm>
            <a:off x="173435" y="5513764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Równanie ciągłości przepływu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2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441301"/>
              </p:ext>
            </p:extLst>
          </p:nvPr>
        </p:nvGraphicFramePr>
        <p:xfrm>
          <a:off x="2495550" y="5949280"/>
          <a:ext cx="394811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1" name="Equation" r:id="rId4" imgW="2171520" imgH="431640" progId="Equation.DSMT4">
                  <p:embed/>
                </p:oleObj>
              </mc:Choice>
              <mc:Fallback>
                <p:oleObj name="Equation" r:id="rId4" imgW="2171520" imgH="431640" progId="Equation.DSMT4">
                  <p:embed/>
                  <p:pic>
                    <p:nvPicPr>
                      <p:cNvPr id="3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5949280"/>
                        <a:ext cx="3948113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>
            <a:spLocks noChangeArrowheads="1"/>
          </p:cNvSpPr>
          <p:nvPr/>
        </p:nvSpPr>
        <p:spPr bwMode="auto">
          <a:xfrm>
            <a:off x="33415" y="116632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Prędkość v</a:t>
            </a:r>
            <a:r>
              <a:rPr lang="pl-PL" altLang="pl-PL" sz="1800" baseline="-25000" dirty="0" smtClean="0">
                <a:solidFill>
                  <a:schemeClr val="bg2"/>
                </a:solidFill>
              </a:rPr>
              <a:t>3</a:t>
            </a:r>
            <a:r>
              <a:rPr lang="pl-PL" altLang="pl-PL" sz="1800" dirty="0" smtClean="0">
                <a:solidFill>
                  <a:schemeClr val="bg2"/>
                </a:solidFill>
              </a:rPr>
              <a:t> z równania ciągłości przepływu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5" name="pole tekstowe 4"/>
          <p:cNvSpPr txBox="1">
            <a:spLocks noChangeArrowheads="1"/>
          </p:cNvSpPr>
          <p:nvPr/>
        </p:nvSpPr>
        <p:spPr bwMode="auto">
          <a:xfrm>
            <a:off x="46304" y="1561893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po podstawieniu v</a:t>
            </a:r>
            <a:r>
              <a:rPr lang="pl-PL" altLang="pl-PL" sz="1800" baseline="-25000" dirty="0">
                <a:solidFill>
                  <a:schemeClr val="bg2"/>
                </a:solidFill>
              </a:rPr>
              <a:t>3</a:t>
            </a:r>
            <a:r>
              <a:rPr lang="pl-PL" altLang="pl-PL" sz="1800" dirty="0" smtClean="0">
                <a:solidFill>
                  <a:schemeClr val="bg2"/>
                </a:solidFill>
              </a:rPr>
              <a:t> do równania Bernouliego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8" name="pole tekstowe 7"/>
          <p:cNvSpPr txBox="1">
            <a:spLocks noChangeArrowheads="1"/>
          </p:cNvSpPr>
          <p:nvPr/>
        </p:nvSpPr>
        <p:spPr bwMode="auto">
          <a:xfrm>
            <a:off x="179512" y="3141678"/>
            <a:ext cx="8424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Obliczamy strumień objętości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44879"/>
              </p:ext>
            </p:extLst>
          </p:nvPr>
        </p:nvGraphicFramePr>
        <p:xfrm>
          <a:off x="2051720" y="2146936"/>
          <a:ext cx="2540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5" name="Equation" r:id="rId3" imgW="1396800" imgH="431640" progId="Equation.DSMT4">
                  <p:embed/>
                </p:oleObj>
              </mc:Choice>
              <mc:Fallback>
                <p:oleObj name="Equation" r:id="rId3" imgW="1396800" imgH="431640" progId="Equation.DSMT4">
                  <p:embed/>
                  <p:pic>
                    <p:nvPicPr>
                      <p:cNvPr id="2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146936"/>
                        <a:ext cx="2540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483044"/>
              </p:ext>
            </p:extLst>
          </p:nvPr>
        </p:nvGraphicFramePr>
        <p:xfrm>
          <a:off x="2339752" y="3501008"/>
          <a:ext cx="3533775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6" name="Equation" r:id="rId5" imgW="1942920" imgH="990360" progId="Equation.DSMT4">
                  <p:embed/>
                </p:oleObj>
              </mc:Choice>
              <mc:Fallback>
                <p:oleObj name="Equation" r:id="rId5" imgW="1942920" imgH="990360" progId="Equation.DSMT4">
                  <p:embed/>
                  <p:pic>
                    <p:nvPicPr>
                      <p:cNvPr id="1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501008"/>
                        <a:ext cx="3533775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316495"/>
              </p:ext>
            </p:extLst>
          </p:nvPr>
        </p:nvGraphicFramePr>
        <p:xfrm>
          <a:off x="539552" y="5517232"/>
          <a:ext cx="58674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7" name="Equation" r:id="rId7" imgW="3225600" imgH="596880" progId="Equation.DSMT4">
                  <p:embed/>
                </p:oleObj>
              </mc:Choice>
              <mc:Fallback>
                <p:oleObj name="Equation" r:id="rId7" imgW="3225600" imgH="596880" progId="Equation.DSMT4">
                  <p:embed/>
                  <p:pic>
                    <p:nvPicPr>
                      <p:cNvPr id="1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517232"/>
                        <a:ext cx="5867400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159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>
            <a:spLocks noChangeArrowheads="1"/>
          </p:cNvSpPr>
          <p:nvPr/>
        </p:nvSpPr>
        <p:spPr bwMode="auto">
          <a:xfrm>
            <a:off x="107504" y="260648"/>
            <a:ext cx="89289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Prędkości przepływu w poszczególnych przewodach z równania ciągłości przepływu wynoszą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37051"/>
              </p:ext>
            </p:extLst>
          </p:nvPr>
        </p:nvGraphicFramePr>
        <p:xfrm>
          <a:off x="1763688" y="836712"/>
          <a:ext cx="4802187" cy="304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Equation" r:id="rId3" imgW="2641320" imgH="1663560" progId="Equation.DSMT4">
                  <p:embed/>
                </p:oleObj>
              </mc:Choice>
              <mc:Fallback>
                <p:oleObj name="Equation" r:id="rId3" imgW="2641320" imgH="1663560" progId="Equation.DSMT4">
                  <p:embed/>
                  <p:pic>
                    <p:nvPicPr>
                      <p:cNvPr id="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836712"/>
                        <a:ext cx="4802187" cy="304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54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2"/>
          <p:cNvSpPr>
            <a:spLocks noChangeArrowheads="1"/>
          </p:cNvSpPr>
          <p:nvPr/>
        </p:nvSpPr>
        <p:spPr bwMode="auto">
          <a:xfrm>
            <a:off x="0" y="3175"/>
            <a:ext cx="80772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2400" b="1" dirty="0" smtClean="0">
                <a:solidFill>
                  <a:schemeClr val="bg2"/>
                </a:solidFill>
              </a:rPr>
              <a:t>6. </a:t>
            </a:r>
            <a:r>
              <a:rPr lang="pl-PL" altLang="pl-PL" sz="2400" b="1" dirty="0">
                <a:solidFill>
                  <a:schemeClr val="bg2"/>
                </a:solidFill>
              </a:rPr>
              <a:t>Wypływ przez otwór i przystawki</a:t>
            </a:r>
          </a:p>
        </p:txBody>
      </p:sp>
      <p:sp>
        <p:nvSpPr>
          <p:cNvPr id="22531" name="Text Box 33"/>
          <p:cNvSpPr txBox="1">
            <a:spLocks noChangeArrowheads="1"/>
          </p:cNvSpPr>
          <p:nvPr/>
        </p:nvSpPr>
        <p:spPr bwMode="auto">
          <a:xfrm>
            <a:off x="4763" y="404813"/>
            <a:ext cx="6477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 dirty="0" smtClean="0">
                <a:solidFill>
                  <a:schemeClr val="bg2"/>
                </a:solidFill>
              </a:rPr>
              <a:t>6.1</a:t>
            </a:r>
            <a:r>
              <a:rPr lang="pl-PL" altLang="pl-PL" sz="1800" b="1" dirty="0">
                <a:solidFill>
                  <a:schemeClr val="bg2"/>
                </a:solidFill>
              </a:rPr>
              <a:t>. Wypływ ustalony przez mały otwór</a:t>
            </a:r>
          </a:p>
        </p:txBody>
      </p:sp>
      <p:graphicFrame>
        <p:nvGraphicFramePr>
          <p:cNvPr id="2253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997631"/>
              </p:ext>
            </p:extLst>
          </p:nvPr>
        </p:nvGraphicFramePr>
        <p:xfrm>
          <a:off x="4532313" y="1989138"/>
          <a:ext cx="4611687" cy="466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1" name="Visio" r:id="rId3" imgW="4115205" imgH="4018950" progId="Visio.Drawing.11">
                  <p:embed/>
                </p:oleObj>
              </mc:Choice>
              <mc:Fallback>
                <p:oleObj name="Visio" r:id="rId3" imgW="4115205" imgH="4018950" progId="Visio.Drawing.11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2313" y="1989138"/>
                        <a:ext cx="4611687" cy="46656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0">
            <a:extLst>
              <a:ext uri="{FF2B5EF4-FFF2-40B4-BE49-F238E27FC236}">
                <a16:creationId xmlns:a16="http://schemas.microsoft.com/office/drawing/2014/main" id="{74737EC6-6B62-4892-94A8-A5542D679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051050"/>
            <a:ext cx="4333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Równanie 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Bernouliego 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dla przekrojów 1-2</a:t>
            </a:r>
          </a:p>
        </p:txBody>
      </p:sp>
      <p:sp>
        <p:nvSpPr>
          <p:cNvPr id="8" name="Text Box 22">
            <a:extLst>
              <a:ext uri="{FF2B5EF4-FFF2-40B4-BE49-F238E27FC236}">
                <a16:creationId xmlns:a16="http://schemas.microsoft.com/office/drawing/2014/main" id="{82DC1207-05A0-4054-BE40-76F80F2CF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357563"/>
            <a:ext cx="2089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stąd</a:t>
            </a:r>
          </a:p>
        </p:txBody>
      </p:sp>
      <p:sp>
        <p:nvSpPr>
          <p:cNvPr id="9" name="Text Box 23">
            <a:extLst>
              <a:ext uri="{FF2B5EF4-FFF2-40B4-BE49-F238E27FC236}">
                <a16:creationId xmlns:a16="http://schemas.microsoft.com/office/drawing/2014/main" id="{23A88B04-0CAD-4296-9D95-D0D3F77FE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940300"/>
            <a:ext cx="43926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Dla zbiornika otwartego, gdy </a:t>
            </a:r>
            <a:r>
              <a:rPr lang="pl-PL" sz="1800" dirty="0" err="1">
                <a:solidFill>
                  <a:schemeClr val="bg2"/>
                </a:solidFill>
                <a:latin typeface="+mn-lt"/>
              </a:rPr>
              <a:t>p</a:t>
            </a:r>
            <a:r>
              <a:rPr lang="pl-PL" sz="1800" baseline="-25000" dirty="0" err="1">
                <a:solidFill>
                  <a:schemeClr val="bg2"/>
                </a:solidFill>
                <a:latin typeface="+mn-lt"/>
              </a:rPr>
              <a:t>n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=0,</a:t>
            </a:r>
            <a:br>
              <a:rPr lang="pl-PL" sz="1800" dirty="0">
                <a:solidFill>
                  <a:schemeClr val="bg2"/>
                </a:solidFill>
                <a:latin typeface="+mn-lt"/>
              </a:rPr>
            </a:br>
            <a:r>
              <a:rPr lang="pl-PL" sz="1800" dirty="0">
                <a:solidFill>
                  <a:schemeClr val="bg2"/>
                </a:solidFill>
                <a:latin typeface="+mn-lt"/>
              </a:rPr>
              <a:t>otrzymujemy wzór Torricellego w postaci:</a:t>
            </a:r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A7DADE3A-0A38-4F70-8B50-222CE5DEF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863" y="2708275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(53)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A3D66B74-BDCE-48CA-9DEC-9A62B24C6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789363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(54)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EBE17EAB-74AE-4A42-8FF9-A34A3DCB6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5803900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(55)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4" name="Text Box 25">
            <a:extLst>
              <a:ext uri="{FF2B5EF4-FFF2-40B4-BE49-F238E27FC236}">
                <a16:creationId xmlns:a16="http://schemas.microsoft.com/office/drawing/2014/main" id="{3486AFDE-E72F-486B-8DE0-29D2DDA2F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750888"/>
            <a:ext cx="8783637" cy="106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Mały otwór – jest to otwór, którego </a:t>
            </a:r>
            <a:r>
              <a:rPr lang="pl-PL" sz="1800" u="sng" dirty="0">
                <a:solidFill>
                  <a:schemeClr val="bg2"/>
                </a:solidFill>
                <a:latin typeface="+mn-lt"/>
              </a:rPr>
              <a:t>rozmiary pionowe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 są wielokrotnie mniejsze niż głębokość na jakiej się znajduje h/d&gt;10.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Dla małego otworu v = </a:t>
            </a:r>
            <a:r>
              <a:rPr lang="pl-PL" sz="1800" dirty="0" err="1">
                <a:solidFill>
                  <a:schemeClr val="bg2"/>
                </a:solidFill>
                <a:latin typeface="+mn-lt"/>
              </a:rPr>
              <a:t>const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. w całym jego przekroju poprzecznym.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3">
            <a:extLst>
              <a:ext uri="{FF2B5EF4-FFF2-40B4-BE49-F238E27FC236}">
                <a16:creationId xmlns:a16="http://schemas.microsoft.com/office/drawing/2014/main" id="{04DC502B-535D-4D66-8265-D912E35E2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96838"/>
            <a:ext cx="453707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Dla płynu rzeczywistego prędkość wypływu jest inna niż 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(55) 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i skorygowana poprzez współczynniki </a:t>
            </a:r>
            <a:r>
              <a:rPr lang="pl-PL" sz="1800" dirty="0">
                <a:solidFill>
                  <a:schemeClr val="bg2"/>
                </a:solidFill>
                <a:latin typeface="+mn-lt"/>
                <a:sym typeface="Symbol" panose="05050102010706020507" pitchFamily="18" charset="2"/>
              </a:rPr>
              <a:t>zależne od lepkości płynu (rodzaju, temperatury), geometrii otworu (kształtu, krawędzi), wysokości napełnienia zbiornika.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2355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577345"/>
              </p:ext>
            </p:extLst>
          </p:nvPr>
        </p:nvGraphicFramePr>
        <p:xfrm>
          <a:off x="1187450" y="1557338"/>
          <a:ext cx="17589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0" name="Equation" r:id="rId3" imgW="901440" imgH="266400" progId="Equation.DSMT4">
                  <p:embed/>
                </p:oleObj>
              </mc:Choice>
              <mc:Fallback>
                <p:oleObj name="Equation" r:id="rId3" imgW="901440" imgH="2664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557338"/>
                        <a:ext cx="175895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8">
            <a:extLst>
              <a:ext uri="{FF2B5EF4-FFF2-40B4-BE49-F238E27FC236}">
                <a16:creationId xmlns:a16="http://schemas.microsoft.com/office/drawing/2014/main" id="{940E379F-97DF-44C2-A1A4-5094BC8F8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163353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(56)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" name="Text Box 23">
            <a:extLst>
              <a:ext uri="{FF2B5EF4-FFF2-40B4-BE49-F238E27FC236}">
                <a16:creationId xmlns:a16="http://schemas.microsoft.com/office/drawing/2014/main" id="{9DE0E435-1123-49D1-A6B6-662B75953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2106613"/>
            <a:ext cx="442912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u="sng" dirty="0">
                <a:solidFill>
                  <a:schemeClr val="bg2"/>
                </a:solidFill>
                <a:latin typeface="+mn-lt"/>
              </a:rPr>
              <a:t>Współczynnik prędkości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 </a:t>
            </a:r>
            <a:r>
              <a:rPr lang="pl-PL" sz="1800" dirty="0">
                <a:solidFill>
                  <a:schemeClr val="bg2"/>
                </a:solidFill>
                <a:latin typeface="+mn-lt"/>
                <a:sym typeface="Symbol" panose="05050102010706020507" pitchFamily="18" charset="2"/>
              </a:rPr>
              <a:t>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 dla wody (i innych cieczy o podobnej lepkości) przyjmuje wartość bliską 1 (0,97-0,98). Jeśli dodatkowo uwzględni się zjawisko kontrakcji strugi to prędkość wypływu będzie określona równaniem </a:t>
            </a:r>
          </a:p>
        </p:txBody>
      </p:sp>
      <p:graphicFrame>
        <p:nvGraphicFramePr>
          <p:cNvPr id="2355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006735"/>
              </p:ext>
            </p:extLst>
          </p:nvPr>
        </p:nvGraphicFramePr>
        <p:xfrm>
          <a:off x="1060450" y="3913188"/>
          <a:ext cx="195738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1" name="Equation" r:id="rId5" imgW="1002960" imgH="266400" progId="Equation.DSMT4">
                  <p:embed/>
                </p:oleObj>
              </mc:Choice>
              <mc:Fallback>
                <p:oleObj name="Equation" r:id="rId5" imgW="1002960" imgH="2664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450" y="3913188"/>
                        <a:ext cx="195738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8">
            <a:extLst>
              <a:ext uri="{FF2B5EF4-FFF2-40B4-BE49-F238E27FC236}">
                <a16:creationId xmlns:a16="http://schemas.microsoft.com/office/drawing/2014/main" id="{35530363-88F1-4C81-97B0-4A995429A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025900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(57)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534425C9-5457-44A8-A827-B85FE67F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4437063"/>
            <a:ext cx="8856663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u="sng" dirty="0">
                <a:solidFill>
                  <a:schemeClr val="bg2"/>
                </a:solidFill>
                <a:latin typeface="+mn-lt"/>
              </a:rPr>
              <a:t>Współczynnik kontrakcji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 strugi dla otworów o dowolnym </a:t>
            </a: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kształcie 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i ostrych krawędziach wynosi w granicach 0,61-0,64.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Iloczyn współczynnika prędkości i współczynnika kontrakcji strugi nazywa się </a:t>
            </a:r>
            <a:r>
              <a:rPr lang="pl-PL" sz="1800" u="sng" dirty="0">
                <a:solidFill>
                  <a:schemeClr val="bg2"/>
                </a:solidFill>
                <a:latin typeface="+mn-lt"/>
              </a:rPr>
              <a:t>współczynnikiem wypływu</a:t>
            </a:r>
          </a:p>
        </p:txBody>
      </p:sp>
      <p:sp>
        <p:nvSpPr>
          <p:cNvPr id="10" name="Text Box 28">
            <a:extLst>
              <a:ext uri="{FF2B5EF4-FFF2-40B4-BE49-F238E27FC236}">
                <a16:creationId xmlns:a16="http://schemas.microsoft.com/office/drawing/2014/main" id="{45196A4F-82ED-42D9-B00C-43508F7AE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5807075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(58)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1" name="Text Box 23">
            <a:extLst>
              <a:ext uri="{FF2B5EF4-FFF2-40B4-BE49-F238E27FC236}">
                <a16:creationId xmlns:a16="http://schemas.microsoft.com/office/drawing/2014/main" id="{5602EF2F-A583-4772-9D01-ACA24E4AA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" y="6181725"/>
            <a:ext cx="88566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Dla otworów o ostrych krawędziach i przepływie wody </a:t>
            </a:r>
            <a:r>
              <a:rPr lang="pl-PL" sz="1800" dirty="0">
                <a:solidFill>
                  <a:schemeClr val="bg2"/>
                </a:solidFill>
              </a:rPr>
              <a:t>(lub innych cieczy o podobnej lepkości)</a:t>
            </a:r>
            <a:r>
              <a:rPr lang="pl-PL" sz="1800" dirty="0">
                <a:solidFill>
                  <a:schemeClr val="bg2"/>
                </a:solidFill>
                <a:latin typeface="+mn-lt"/>
              </a:rPr>
              <a:t> współczynnik wypływu wynosi 0,59-0,63.</a:t>
            </a:r>
          </a:p>
        </p:txBody>
      </p:sp>
      <p:pic>
        <p:nvPicPr>
          <p:cNvPr id="23564" name="Obraz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7150"/>
            <a:ext cx="4183062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3">
            <a:extLst>
              <a:ext uri="{FF2B5EF4-FFF2-40B4-BE49-F238E27FC236}">
                <a16:creationId xmlns:a16="http://schemas.microsoft.com/office/drawing/2014/main" id="{20764D35-B45A-4869-B1CE-42E064E50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1465263"/>
            <a:ext cx="885666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Strumień objętości jest wówczas określony równaniem</a:t>
            </a:r>
          </a:p>
        </p:txBody>
      </p:sp>
      <p:graphicFrame>
        <p:nvGraphicFramePr>
          <p:cNvPr id="2457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260521"/>
              </p:ext>
            </p:extLst>
          </p:nvPr>
        </p:nvGraphicFramePr>
        <p:xfrm>
          <a:off x="3011488" y="2184400"/>
          <a:ext cx="31210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" name="Equation" r:id="rId3" imgW="1600200" imgH="266400" progId="Equation.DSMT4">
                  <p:embed/>
                </p:oleObj>
              </mc:Choice>
              <mc:Fallback>
                <p:oleObj name="Equation" r:id="rId3" imgW="1600200" imgH="2664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88" y="2184400"/>
                        <a:ext cx="3121025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8">
            <a:extLst>
              <a:ext uri="{FF2B5EF4-FFF2-40B4-BE49-F238E27FC236}">
                <a16:creationId xmlns:a16="http://schemas.microsoft.com/office/drawing/2014/main" id="{D720CF44-39DC-4D85-98BD-89E5D9661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2262188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(60)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" name="Text Box 23">
            <a:extLst>
              <a:ext uri="{FF2B5EF4-FFF2-40B4-BE49-F238E27FC236}">
                <a16:creationId xmlns:a16="http://schemas.microsoft.com/office/drawing/2014/main" id="{E0EE49F9-501A-43C1-83E0-651B3A177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79375"/>
            <a:ext cx="885666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Prędkość wypływu jest równa</a:t>
            </a:r>
          </a:p>
        </p:txBody>
      </p:sp>
      <p:sp>
        <p:nvSpPr>
          <p:cNvPr id="7" name="Text Box 28">
            <a:extLst>
              <a:ext uri="{FF2B5EF4-FFF2-40B4-BE49-F238E27FC236}">
                <a16:creationId xmlns:a16="http://schemas.microsoft.com/office/drawing/2014/main" id="{D67F12B1-05EA-4257-BC7A-22970191D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876300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(59)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2458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512605"/>
              </p:ext>
            </p:extLst>
          </p:nvPr>
        </p:nvGraphicFramePr>
        <p:xfrm>
          <a:off x="2960688" y="3478213"/>
          <a:ext cx="32226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4" name="Equation" r:id="rId5" imgW="1650960" imgH="469800" progId="Equation.DSMT4">
                  <p:embed/>
                </p:oleObj>
              </mc:Choice>
              <mc:Fallback>
                <p:oleObj name="Equation" r:id="rId5" imgW="1650960" imgH="4698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688" y="3478213"/>
                        <a:ext cx="3222625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28">
            <a:extLst>
              <a:ext uri="{FF2B5EF4-FFF2-40B4-BE49-F238E27FC236}">
                <a16:creationId xmlns:a16="http://schemas.microsoft.com/office/drawing/2014/main" id="{FA8E8B18-A94C-489C-85C4-3F4A25106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3746500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(61)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4587" name="pole tekstowe 10"/>
          <p:cNvSpPr txBox="1">
            <a:spLocks noChangeArrowheads="1"/>
          </p:cNvSpPr>
          <p:nvPr/>
        </p:nvSpPr>
        <p:spPr bwMode="auto">
          <a:xfrm>
            <a:off x="287338" y="4868863"/>
            <a:ext cx="88566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Współczynnik wypływu jest stosunkiem rzeczywistego strumienia objętości do teoretycznego (dla płynu idealnego). 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54576" y="2987025"/>
            <a:ext cx="9108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chemeClr val="bg2"/>
                </a:solidFill>
              </a:rPr>
              <a:t>Wyrażenie                 jest teoretycznym strumieniem objętości (dla płynu idealnego) stąd</a:t>
            </a:r>
            <a:endParaRPr lang="pl-PL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ole tekstowe 1"/>
          <p:cNvSpPr txBox="1">
            <a:spLocks noChangeArrowheads="1"/>
          </p:cNvSpPr>
          <p:nvPr/>
        </p:nvSpPr>
        <p:spPr bwMode="auto">
          <a:xfrm>
            <a:off x="61913" y="-9525"/>
            <a:ext cx="88566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</a:t>
            </a:r>
            <a:r>
              <a:rPr lang="pl-PL" altLang="pl-PL" sz="1800" dirty="0" smtClean="0">
                <a:solidFill>
                  <a:schemeClr val="bg2"/>
                </a:solidFill>
              </a:rPr>
              <a:t>7. </a:t>
            </a:r>
            <a:r>
              <a:rPr lang="pl-PL" altLang="pl-PL" sz="1800" dirty="0">
                <a:solidFill>
                  <a:schemeClr val="bg2"/>
                </a:solidFill>
              </a:rPr>
              <a:t>Obliczyć prędkości wypływu płynu idealnego i strumienie objętości z otworów przedstawionych na rysunku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. Dane: d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1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=5 mm, d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2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=20 mm, d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=50 mm, a=1000 mm, b=10 mm, z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1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=100 mm, z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2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=300 mm, z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3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=600 mm, z</a:t>
            </a:r>
            <a:r>
              <a:rPr lang="pl-PL" altLang="pl-PL" sz="1800" baseline="-25000" dirty="0">
                <a:solidFill>
                  <a:schemeClr val="bg2"/>
                </a:solidFill>
                <a:sym typeface="Symbol" panose="05050102010706020507" pitchFamily="18" charset="2"/>
              </a:rPr>
              <a:t>4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=700 mm.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25603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218520"/>
              </p:ext>
            </p:extLst>
          </p:nvPr>
        </p:nvGraphicFramePr>
        <p:xfrm>
          <a:off x="179388" y="931863"/>
          <a:ext cx="4752975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2" name="Equation" r:id="rId3" imgW="3200400" imgH="3822480" progId="Equation.DSMT4">
                  <p:embed/>
                </p:oleObj>
              </mc:Choice>
              <mc:Fallback>
                <p:oleObj name="Equation" r:id="rId3" imgW="3200400" imgH="382248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931863"/>
                        <a:ext cx="4752975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4" name="Obraz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836613"/>
            <a:ext cx="4148137" cy="47450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ole tekstowe 1"/>
          <p:cNvSpPr txBox="1">
            <a:spLocks noChangeArrowheads="1"/>
          </p:cNvSpPr>
          <p:nvPr/>
        </p:nvSpPr>
        <p:spPr bwMode="auto">
          <a:xfrm>
            <a:off x="61913" y="-9525"/>
            <a:ext cx="9018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</a:t>
            </a:r>
            <a:r>
              <a:rPr lang="pl-PL" altLang="pl-PL" sz="1800" dirty="0" smtClean="0">
                <a:solidFill>
                  <a:schemeClr val="bg2"/>
                </a:solidFill>
              </a:rPr>
              <a:t>8. </a:t>
            </a:r>
            <a:r>
              <a:rPr lang="pl-PL" altLang="pl-PL" sz="1800" dirty="0">
                <a:solidFill>
                  <a:schemeClr val="bg2"/>
                </a:solidFill>
              </a:rPr>
              <a:t>1) Narysować zależność jak zmienia się prędkość wypływu płynu idealnego ze zbiornika otwartego przez mały otwór o średnicy  10 mm w zakresie zmienności głębokości od 100 mm do 2000 mm. 2) Narysować zależność strumienia objętości od głębokości otworu. </a:t>
            </a:r>
          </a:p>
        </p:txBody>
      </p:sp>
      <p:graphicFrame>
        <p:nvGraphicFramePr>
          <p:cNvPr id="26627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832910"/>
              </p:ext>
            </p:extLst>
          </p:nvPr>
        </p:nvGraphicFramePr>
        <p:xfrm>
          <a:off x="250825" y="1441450"/>
          <a:ext cx="29448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7" name="Equation" r:id="rId3" imgW="1981080" imgH="266400" progId="Equation.DSMT4">
                  <p:embed/>
                </p:oleObj>
              </mc:Choice>
              <mc:Fallback>
                <p:oleObj name="Equation" r:id="rId3" imgW="1981080" imgH="2664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441450"/>
                        <a:ext cx="294481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8" name="Obraz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842963"/>
            <a:ext cx="3675063" cy="29606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pole tekstowe 5"/>
          <p:cNvSpPr txBox="1">
            <a:spLocks noChangeArrowheads="1"/>
          </p:cNvSpPr>
          <p:nvPr/>
        </p:nvSpPr>
        <p:spPr bwMode="auto">
          <a:xfrm>
            <a:off x="149225" y="103505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Ad.1.</a:t>
            </a:r>
          </a:p>
        </p:txBody>
      </p:sp>
      <p:graphicFrame>
        <p:nvGraphicFramePr>
          <p:cNvPr id="26630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376934"/>
              </p:ext>
            </p:extLst>
          </p:nvPr>
        </p:nvGraphicFramePr>
        <p:xfrm>
          <a:off x="193675" y="4106863"/>
          <a:ext cx="3757613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8" name="Equation" r:id="rId6" imgW="2527200" imgH="685800" progId="Equation.DSMT4">
                  <p:embed/>
                </p:oleObj>
              </mc:Choice>
              <mc:Fallback>
                <p:oleObj name="Equation" r:id="rId6" imgW="2527200" imgH="6858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4106863"/>
                        <a:ext cx="3757613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pole tekstowe 7"/>
          <p:cNvSpPr txBox="1">
            <a:spLocks noChangeArrowheads="1"/>
          </p:cNvSpPr>
          <p:nvPr/>
        </p:nvSpPr>
        <p:spPr bwMode="auto">
          <a:xfrm>
            <a:off x="174625" y="3671888"/>
            <a:ext cx="698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Ad.2.</a:t>
            </a:r>
          </a:p>
        </p:txBody>
      </p:sp>
      <p:pic>
        <p:nvPicPr>
          <p:cNvPr id="26632" name="Obraz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860800"/>
            <a:ext cx="3681413" cy="2984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4"/>
          <p:cNvSpPr txBox="1">
            <a:spLocks noChangeArrowheads="1"/>
          </p:cNvSpPr>
          <p:nvPr/>
        </p:nvSpPr>
        <p:spPr bwMode="auto">
          <a:xfrm>
            <a:off x="152400" y="44450"/>
            <a:ext cx="830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 dirty="0" smtClean="0">
                <a:solidFill>
                  <a:schemeClr val="bg2"/>
                </a:solidFill>
              </a:rPr>
              <a:t>6.2</a:t>
            </a:r>
            <a:r>
              <a:rPr lang="pl-PL" altLang="pl-PL" sz="1800" b="1" dirty="0">
                <a:solidFill>
                  <a:schemeClr val="bg2"/>
                </a:solidFill>
              </a:rPr>
              <a:t>. Przystawki – ssące działanie strugi</a:t>
            </a:r>
            <a:endParaRPr lang="pl-PL" altLang="pl-PL" sz="1600" b="1" dirty="0">
              <a:solidFill>
                <a:schemeClr val="bg2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ED8B6EB-5C7B-439E-8A99-74962432DC74}"/>
              </a:ext>
            </a:extLst>
          </p:cNvPr>
          <p:cNvSpPr txBox="1"/>
          <p:nvPr/>
        </p:nvSpPr>
        <p:spPr>
          <a:xfrm>
            <a:off x="152400" y="333375"/>
            <a:ext cx="874077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800" dirty="0">
                <a:solidFill>
                  <a:schemeClr val="bg2"/>
                </a:solidFill>
              </a:rPr>
              <a:t>Przystawki – króćce rurowe umieszczone w dnie lub ściankach zbiornika lub przy wylocie rury w celu zwiększenia strumienia objętości.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800" dirty="0">
                <a:solidFill>
                  <a:schemeClr val="bg2"/>
                </a:solidFill>
              </a:rPr>
              <a:t>Przystawki ze względu na kierunek wypływu dzielą się na: poziome, pionowe, ukośne.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800" dirty="0">
                <a:solidFill>
                  <a:schemeClr val="bg2"/>
                </a:solidFill>
              </a:rPr>
              <a:t>Ze względu na miejsce zamontowania dzielą się na: wewnętrzne (wewnątrz zbiornika) i zewnętrzne (zewnątrz zbiornika).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800" dirty="0">
                <a:solidFill>
                  <a:schemeClr val="bg2"/>
                </a:solidFill>
              </a:rPr>
              <a:t>Przekrój poprzeczny przystawek może być stały lub zmienny na długości przystawki. Najczęściej spotykane przekroje to kołowy, kwadratowy, prostokątny, stożkowy zbieżny lub rozbieżny.</a:t>
            </a:r>
          </a:p>
        </p:txBody>
      </p:sp>
      <p:sp>
        <p:nvSpPr>
          <p:cNvPr id="27652" name="Prostokąt 17"/>
          <p:cNvSpPr>
            <a:spLocks noChangeArrowheads="1"/>
          </p:cNvSpPr>
          <p:nvPr/>
        </p:nvSpPr>
        <p:spPr bwMode="auto">
          <a:xfrm>
            <a:off x="206375" y="3659188"/>
            <a:ext cx="4995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 czasie wypływu przez przystawkę pojawia się zjawisko ssącego działania strugi (</a:t>
            </a:r>
            <a:r>
              <a:rPr lang="pl-PL" altLang="pl-PL" sz="1800" u="sng">
                <a:solidFill>
                  <a:schemeClr val="bg2"/>
                </a:solidFill>
              </a:rPr>
              <a:t>patrz punkt  2</a:t>
            </a:r>
            <a:r>
              <a:rPr lang="pl-PL" altLang="pl-PL" sz="1800">
                <a:solidFill>
                  <a:schemeClr val="bg2"/>
                </a:solidFill>
              </a:rPr>
              <a:t>).</a:t>
            </a:r>
          </a:p>
        </p:txBody>
      </p:sp>
      <p:sp>
        <p:nvSpPr>
          <p:cNvPr id="27653" name="Prostokąt 14"/>
          <p:cNvSpPr>
            <a:spLocks noChangeArrowheads="1"/>
          </p:cNvSpPr>
          <p:nvPr/>
        </p:nvSpPr>
        <p:spPr bwMode="auto">
          <a:xfrm>
            <a:off x="150813" y="2600325"/>
            <a:ext cx="47847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>
                <a:solidFill>
                  <a:schemeClr val="bg2"/>
                </a:solidFill>
              </a:rPr>
              <a:t>Długość przystawek powinna być 3-5 razy większa niż średnica, aby wypływ odbywał się cały przekrojem przystawki.</a:t>
            </a:r>
          </a:p>
        </p:txBody>
      </p:sp>
      <p:graphicFrame>
        <p:nvGraphicFramePr>
          <p:cNvPr id="27654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552063"/>
              </p:ext>
            </p:extLst>
          </p:nvPr>
        </p:nvGraphicFramePr>
        <p:xfrm>
          <a:off x="250825" y="4248150"/>
          <a:ext cx="295751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9" name="Equation" r:id="rId3" imgW="1625400" imgH="457200" progId="Equation.DSMT4">
                  <p:embed/>
                </p:oleObj>
              </mc:Choice>
              <mc:Fallback>
                <p:oleObj name="Equation" r:id="rId3" imgW="1625400" imgH="4572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248150"/>
                        <a:ext cx="2957513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pole tekstowe 20"/>
          <p:cNvSpPr txBox="1">
            <a:spLocks noChangeArrowheads="1"/>
          </p:cNvSpPr>
          <p:nvPr/>
        </p:nvSpPr>
        <p:spPr bwMode="auto">
          <a:xfrm>
            <a:off x="152400" y="5075238"/>
            <a:ext cx="3240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Jeśli p</a:t>
            </a:r>
            <a:r>
              <a:rPr lang="pl-PL" altLang="pl-PL" sz="1800" baseline="-25000">
                <a:solidFill>
                  <a:schemeClr val="bg2"/>
                </a:solidFill>
              </a:rPr>
              <a:t>2</a:t>
            </a:r>
            <a:r>
              <a:rPr lang="pl-PL" altLang="pl-PL" sz="1800">
                <a:solidFill>
                  <a:schemeClr val="bg2"/>
                </a:solidFill>
              </a:rPr>
              <a:t>=p</a:t>
            </a:r>
            <a:r>
              <a:rPr lang="pl-PL" altLang="pl-PL" sz="1800" baseline="-25000">
                <a:solidFill>
                  <a:schemeClr val="bg2"/>
                </a:solidFill>
              </a:rPr>
              <a:t>b</a:t>
            </a:r>
            <a:r>
              <a:rPr lang="pl-PL" altLang="pl-PL" sz="1800">
                <a:solidFill>
                  <a:schemeClr val="bg2"/>
                </a:solidFill>
              </a:rPr>
              <a:t> to</a:t>
            </a:r>
          </a:p>
        </p:txBody>
      </p:sp>
      <p:graphicFrame>
        <p:nvGraphicFramePr>
          <p:cNvPr id="27656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606319"/>
              </p:ext>
            </p:extLst>
          </p:nvPr>
        </p:nvGraphicFramePr>
        <p:xfrm>
          <a:off x="250825" y="5400675"/>
          <a:ext cx="295751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0" name="Equation" r:id="rId5" imgW="1625400" imgH="457200" progId="Equation.DSMT4">
                  <p:embed/>
                </p:oleObj>
              </mc:Choice>
              <mc:Fallback>
                <p:oleObj name="Equation" r:id="rId5" imgW="1625400" imgH="4572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5400675"/>
                        <a:ext cx="2957513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pole tekstowe 22"/>
          <p:cNvSpPr txBox="1">
            <a:spLocks noChangeArrowheads="1"/>
          </p:cNvSpPr>
          <p:nvPr/>
        </p:nvSpPr>
        <p:spPr bwMode="auto">
          <a:xfrm>
            <a:off x="107950" y="6227763"/>
            <a:ext cx="8856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Ciśnienie w przekroju C-C jest mniejsze od barometrycznego (podciśnienie) i zależne od 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.</a:t>
            </a:r>
            <a:endParaRPr lang="pl-PL" altLang="pl-PL" sz="1800">
              <a:solidFill>
                <a:schemeClr val="bg2"/>
              </a:solidFill>
            </a:endParaRPr>
          </a:p>
        </p:txBody>
      </p:sp>
      <p:pic>
        <p:nvPicPr>
          <p:cNvPr id="27658" name="Obraz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325688"/>
            <a:ext cx="4162425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28">
            <a:extLst>
              <a:ext uri="{FF2B5EF4-FFF2-40B4-BE49-F238E27FC236}">
                <a16:creationId xmlns:a16="http://schemas.microsoft.com/office/drawing/2014/main" id="{5F4D45A9-25A6-4140-BC99-C5E49BBBE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5300" y="4457700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(62)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9" name="Text Box 28">
            <a:extLst>
              <a:ext uri="{FF2B5EF4-FFF2-40B4-BE49-F238E27FC236}">
                <a16:creationId xmlns:a16="http://schemas.microsoft.com/office/drawing/2014/main" id="{D7F85057-5E4C-4489-8B84-7CF776682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600" y="562768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(63)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4"/>
          <p:cNvSpPr txBox="1">
            <a:spLocks noChangeArrowheads="1"/>
          </p:cNvSpPr>
          <p:nvPr/>
        </p:nvSpPr>
        <p:spPr bwMode="auto">
          <a:xfrm>
            <a:off x="152400" y="44450"/>
            <a:ext cx="57880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 dirty="0" smtClean="0">
                <a:solidFill>
                  <a:schemeClr val="bg2"/>
                </a:solidFill>
              </a:rPr>
              <a:t>6.2.1</a:t>
            </a:r>
            <a:r>
              <a:rPr lang="pl-PL" altLang="pl-PL" sz="1800" b="1" dirty="0">
                <a:solidFill>
                  <a:schemeClr val="bg2"/>
                </a:solidFill>
              </a:rPr>
              <a:t>. Wypływ przez przystawkę poziomą</a:t>
            </a:r>
            <a:endParaRPr lang="pl-PL" altLang="pl-PL" sz="1600" b="1" dirty="0">
              <a:solidFill>
                <a:schemeClr val="bg2"/>
              </a:solidFill>
            </a:endParaRPr>
          </a:p>
        </p:txBody>
      </p:sp>
      <p:sp>
        <p:nvSpPr>
          <p:cNvPr id="28675" name="pole tekstowe 7"/>
          <p:cNvSpPr txBox="1">
            <a:spLocks noChangeArrowheads="1"/>
          </p:cNvSpPr>
          <p:nvPr/>
        </p:nvSpPr>
        <p:spPr bwMode="auto">
          <a:xfrm>
            <a:off x="179388" y="1873250"/>
            <a:ext cx="441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Czyli współczynnik wypływu jest równy współczynnikowi prędkości </a:t>
            </a:r>
            <a:r>
              <a:rPr lang="pl-PL" altLang="pl-PL" sz="1800">
                <a:solidFill>
                  <a:schemeClr val="bg2"/>
                </a:solidFill>
                <a:sym typeface="Symbol" panose="05050102010706020507" pitchFamily="18" charset="2"/>
              </a:rPr>
              <a:t>=.</a:t>
            </a:r>
            <a:endParaRPr lang="pl-PL" altLang="pl-PL" sz="1800">
              <a:solidFill>
                <a:schemeClr val="bg2"/>
              </a:solidFill>
            </a:endParaRPr>
          </a:p>
        </p:txBody>
      </p:sp>
      <p:sp>
        <p:nvSpPr>
          <p:cNvPr id="28676" name="pole tekstowe 11"/>
          <p:cNvSpPr txBox="1">
            <a:spLocks noChangeArrowheads="1"/>
          </p:cNvSpPr>
          <p:nvPr/>
        </p:nvSpPr>
        <p:spPr bwMode="auto">
          <a:xfrm>
            <a:off x="152400" y="2722563"/>
            <a:ext cx="49958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 praktyce wartość współczynnika wypływu z przystawką cylindryczną jest równa 0,82 (a bez przystawki 0,62). Zatem następuje wzrost strumienia objętości o około 32%.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Wartość współczynnika wypływu z przystawką cylindryczną zależy od </a:t>
            </a:r>
            <a:r>
              <a:rPr lang="pl-PL" altLang="pl-PL" sz="1800" i="1">
                <a:solidFill>
                  <a:schemeClr val="bg2"/>
                </a:solidFill>
              </a:rPr>
              <a:t>l</a:t>
            </a:r>
            <a:r>
              <a:rPr lang="pl-PL" altLang="pl-PL" sz="1800">
                <a:solidFill>
                  <a:schemeClr val="bg2"/>
                </a:solidFill>
              </a:rPr>
              <a:t>/d.</a:t>
            </a:r>
          </a:p>
        </p:txBody>
      </p:sp>
      <p:sp>
        <p:nvSpPr>
          <p:cNvPr id="28677" name="pole tekstowe 2"/>
          <p:cNvSpPr txBox="1">
            <a:spLocks noChangeArrowheads="1"/>
          </p:cNvSpPr>
          <p:nvPr/>
        </p:nvSpPr>
        <p:spPr bwMode="auto">
          <a:xfrm>
            <a:off x="230188" y="403225"/>
            <a:ext cx="8878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 wypływie przez przystawkę przyjmuje się, że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=1, a </a:t>
            </a:r>
            <a:r>
              <a:rPr lang="pl-PL" altLang="pl-PL" sz="1800" dirty="0">
                <a:solidFill>
                  <a:schemeClr val="bg2"/>
                </a:solidFill>
              </a:rPr>
              <a:t>strumień objętości </a:t>
            </a:r>
            <a:r>
              <a:rPr lang="pl-PL" altLang="pl-PL" sz="1800" dirty="0">
                <a:solidFill>
                  <a:schemeClr val="bg2"/>
                </a:solidFill>
                <a:sym typeface="Symbol" panose="05050102010706020507" pitchFamily="18" charset="2"/>
              </a:rPr>
              <a:t>zgodnie ze wzorem </a:t>
            </a:r>
            <a:r>
              <a:rPr lang="pl-PL" altLang="pl-PL" sz="1800" dirty="0" smtClean="0">
                <a:solidFill>
                  <a:schemeClr val="bg2"/>
                </a:solidFill>
                <a:sym typeface="Symbol" panose="05050102010706020507" pitchFamily="18" charset="2"/>
              </a:rPr>
              <a:t>(60) 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pic>
        <p:nvPicPr>
          <p:cNvPr id="28679" name="Obraz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3"/>
          <a:stretch>
            <a:fillRect/>
          </a:stretch>
        </p:blipFill>
        <p:spPr bwMode="auto">
          <a:xfrm>
            <a:off x="5292725" y="817563"/>
            <a:ext cx="3671888" cy="43402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C736BB2-1999-4779-AA71-C3525EF6A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869012"/>
              </p:ext>
            </p:extLst>
          </p:nvPr>
        </p:nvGraphicFramePr>
        <p:xfrm>
          <a:off x="155575" y="5360988"/>
          <a:ext cx="6096000" cy="7413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5880247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2814341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010600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7271528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4733109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838525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539553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9645397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pl-PL" sz="1800" i="1" dirty="0">
                          <a:solidFill>
                            <a:schemeClr val="bg2"/>
                          </a:solidFill>
                        </a:rPr>
                        <a:t>l</a:t>
                      </a:r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/d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1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2-3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12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24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36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48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50</a:t>
                      </a:r>
                    </a:p>
                  </a:txBody>
                  <a:tcPr marT="45700" marB="45700" anchor="ctr"/>
                </a:tc>
                <a:extLst>
                  <a:ext uri="{0D108BD9-81ED-4DB2-BD59-A6C34878D82A}">
                    <a16:rowId xmlns:a16="http://schemas.microsoft.com/office/drawing/2014/main" val="17911849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</a:t>
                      </a:r>
                      <a:endParaRPr lang="pl-PL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0,62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0,82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0,77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0,73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0,68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0,63</a:t>
                      </a:r>
                    </a:p>
                  </a:txBody>
                  <a:tcPr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solidFill>
                            <a:schemeClr val="bg2"/>
                          </a:solidFill>
                        </a:rPr>
                        <a:t>0,60</a:t>
                      </a:r>
                    </a:p>
                  </a:txBody>
                  <a:tcPr marT="45700" marB="45700" anchor="ctr"/>
                </a:tc>
                <a:extLst>
                  <a:ext uri="{0D108BD9-81ED-4DB2-BD59-A6C34878D82A}">
                    <a16:rowId xmlns:a16="http://schemas.microsoft.com/office/drawing/2014/main" val="1072326780"/>
                  </a:ext>
                </a:extLst>
              </a:tr>
            </a:tbl>
          </a:graphicData>
        </a:graphic>
      </p:graphicFrame>
      <p:sp>
        <p:nvSpPr>
          <p:cNvPr id="28709" name="Prostokąt 14"/>
          <p:cNvSpPr>
            <a:spLocks noChangeArrowheads="1"/>
          </p:cNvSpPr>
          <p:nvPr/>
        </p:nvSpPr>
        <p:spPr bwMode="auto">
          <a:xfrm>
            <a:off x="144463" y="4787900"/>
            <a:ext cx="51482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>
                <a:solidFill>
                  <a:schemeClr val="bg2"/>
                </a:solidFill>
              </a:rPr>
              <a:t>Tabela. Zależność współczynnika wypływu od geometrii przystawki cylindrycznej (wg. J. Weisbacha)</a:t>
            </a:r>
          </a:p>
        </p:txBody>
      </p:sp>
      <p:sp>
        <p:nvSpPr>
          <p:cNvPr id="28710" name="pole tekstowe 16"/>
          <p:cNvSpPr txBox="1">
            <a:spLocks noChangeArrowheads="1"/>
          </p:cNvSpPr>
          <p:nvPr/>
        </p:nvSpPr>
        <p:spPr bwMode="auto">
          <a:xfrm>
            <a:off x="95250" y="6167438"/>
            <a:ext cx="88693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Z tabeli wynika, że powyżej l/d=50 oraz poniżej 1 przystawka cylindryczna nie powoduje zwiększenia strumienia objętości.</a:t>
            </a:r>
          </a:p>
        </p:txBody>
      </p:sp>
      <p:sp>
        <p:nvSpPr>
          <p:cNvPr id="18" name="Text Box 28">
            <a:extLst>
              <a:ext uri="{FF2B5EF4-FFF2-40B4-BE49-F238E27FC236}">
                <a16:creationId xmlns:a16="http://schemas.microsoft.com/office/drawing/2014/main" id="{CBEF4A95-A498-484D-AFBA-E7021F018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317625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(64)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4"/>
          <p:cNvSpPr txBox="1">
            <a:spLocks noChangeArrowheads="1"/>
          </p:cNvSpPr>
          <p:nvPr/>
        </p:nvSpPr>
        <p:spPr bwMode="auto">
          <a:xfrm>
            <a:off x="152400" y="44450"/>
            <a:ext cx="57880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 dirty="0" smtClean="0">
                <a:solidFill>
                  <a:schemeClr val="bg2"/>
                </a:solidFill>
              </a:rPr>
              <a:t>6.2.2</a:t>
            </a:r>
            <a:r>
              <a:rPr lang="pl-PL" altLang="pl-PL" sz="1800" b="1" dirty="0">
                <a:solidFill>
                  <a:schemeClr val="bg2"/>
                </a:solidFill>
              </a:rPr>
              <a:t>. Wypływ przez przystawkę </a:t>
            </a:r>
            <a:r>
              <a:rPr lang="pl-PL" altLang="pl-PL" sz="1800" b="1" dirty="0" err="1">
                <a:solidFill>
                  <a:schemeClr val="bg2"/>
                </a:solidFill>
              </a:rPr>
              <a:t>Bordy</a:t>
            </a:r>
            <a:endParaRPr lang="pl-PL" altLang="pl-PL" sz="1600" b="1" dirty="0">
              <a:solidFill>
                <a:schemeClr val="bg2"/>
              </a:solidFill>
            </a:endParaRPr>
          </a:p>
        </p:txBody>
      </p:sp>
      <p:sp>
        <p:nvSpPr>
          <p:cNvPr id="29699" name="pole tekstowe 2"/>
          <p:cNvSpPr txBox="1">
            <a:spLocks noChangeArrowheads="1"/>
          </p:cNvSpPr>
          <p:nvPr/>
        </p:nvSpPr>
        <p:spPr bwMode="auto">
          <a:xfrm>
            <a:off x="161925" y="414338"/>
            <a:ext cx="88788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Przystawka Bordy – wewnętrzna pozioma przystawka cylindryczna. W zależności od </a:t>
            </a:r>
            <a:r>
              <a:rPr lang="pl-PL" altLang="pl-PL" sz="1800" i="1">
                <a:solidFill>
                  <a:schemeClr val="bg2"/>
                </a:solidFill>
              </a:rPr>
              <a:t>l</a:t>
            </a:r>
            <a:r>
              <a:rPr lang="pl-PL" altLang="pl-PL" sz="1800">
                <a:solidFill>
                  <a:schemeClr val="bg2"/>
                </a:solidFill>
              </a:rPr>
              <a:t>/d możliwe są dwa przypadki wypływu: 1) wypływająca ciecz nie dotyka wewnętrznej ściany przystawki na całej długości 2) wypływająca ciecz zwilża wewnętrzną ścianę przystawki.</a:t>
            </a:r>
          </a:p>
        </p:txBody>
      </p:sp>
      <p:graphicFrame>
        <p:nvGraphicFramePr>
          <p:cNvPr id="2970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885685"/>
              </p:ext>
            </p:extLst>
          </p:nvPr>
        </p:nvGraphicFramePr>
        <p:xfrm>
          <a:off x="3411538" y="4437063"/>
          <a:ext cx="2403475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0" name="Equation" r:id="rId3" imgW="1231560" imgH="406080" progId="Equation.DSMT4">
                  <p:embed/>
                </p:oleObj>
              </mc:Choice>
              <mc:Fallback>
                <p:oleObj name="Equation" r:id="rId3" imgW="1231560" imgH="40608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1538" y="4437063"/>
                        <a:ext cx="2403475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1" name="Obraz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336675"/>
            <a:ext cx="900430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pole tekstowe 8"/>
          <p:cNvSpPr txBox="1">
            <a:spLocks noChangeArrowheads="1"/>
          </p:cNvSpPr>
          <p:nvPr/>
        </p:nvSpPr>
        <p:spPr bwMode="auto">
          <a:xfrm>
            <a:off x="228600" y="3959225"/>
            <a:ext cx="8736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 pierwszym przypadku strumień objętości wynosi</a:t>
            </a:r>
          </a:p>
        </p:txBody>
      </p:sp>
      <p:sp>
        <p:nvSpPr>
          <p:cNvPr id="29703" name="pole tekstowe 17"/>
          <p:cNvSpPr txBox="1">
            <a:spLocks noChangeArrowheads="1"/>
          </p:cNvSpPr>
          <p:nvPr/>
        </p:nvSpPr>
        <p:spPr bwMode="auto">
          <a:xfrm>
            <a:off x="103188" y="5343525"/>
            <a:ext cx="8736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czyli współczynnik wypływu jest równy</a:t>
            </a:r>
          </a:p>
        </p:txBody>
      </p:sp>
      <p:sp>
        <p:nvSpPr>
          <p:cNvPr id="20" name="Text Box 28">
            <a:extLst>
              <a:ext uri="{FF2B5EF4-FFF2-40B4-BE49-F238E27FC236}">
                <a16:creationId xmlns:a16="http://schemas.microsoft.com/office/drawing/2014/main" id="{33669A62-4B5E-4962-ADA7-4529B53C8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4651375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(65)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1" name="Text Box 28">
            <a:extLst>
              <a:ext uri="{FF2B5EF4-FFF2-40B4-BE49-F238E27FC236}">
                <a16:creationId xmlns:a16="http://schemas.microsoft.com/office/drawing/2014/main" id="{2BEFC393-9765-4AB9-A935-AF94CFAF2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6067425"/>
            <a:ext cx="647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(66)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ole tekstowe 2"/>
          <p:cNvSpPr txBox="1">
            <a:spLocks noChangeArrowheads="1"/>
          </p:cNvSpPr>
          <p:nvPr/>
        </p:nvSpPr>
        <p:spPr bwMode="auto">
          <a:xfrm>
            <a:off x="250825" y="100013"/>
            <a:ext cx="633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 drugim przypadku strumień objętości wynosi</a:t>
            </a:r>
          </a:p>
        </p:txBody>
      </p:sp>
      <p:graphicFrame>
        <p:nvGraphicFramePr>
          <p:cNvPr id="30723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792626"/>
              </p:ext>
            </p:extLst>
          </p:nvPr>
        </p:nvGraphicFramePr>
        <p:xfrm>
          <a:off x="3359150" y="549275"/>
          <a:ext cx="24272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0" name="Equation" r:id="rId3" imgW="1244520" imgH="431640" progId="Equation.DSMT4">
                  <p:embed/>
                </p:oleObj>
              </mc:Choice>
              <mc:Fallback>
                <p:oleObj name="Equation" r:id="rId3" imgW="1244520" imgH="43164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549275"/>
                        <a:ext cx="24272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pole tekstowe 4"/>
          <p:cNvSpPr txBox="1">
            <a:spLocks noChangeArrowheads="1"/>
          </p:cNvSpPr>
          <p:nvPr/>
        </p:nvSpPr>
        <p:spPr bwMode="auto">
          <a:xfrm>
            <a:off x="157163" y="1412875"/>
            <a:ext cx="8736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a współczynnik wypływu jest równy</a:t>
            </a:r>
          </a:p>
        </p:txBody>
      </p:sp>
      <p:sp>
        <p:nvSpPr>
          <p:cNvPr id="8" name="Text Box 28">
            <a:extLst>
              <a:ext uri="{FF2B5EF4-FFF2-40B4-BE49-F238E27FC236}">
                <a16:creationId xmlns:a16="http://schemas.microsoft.com/office/drawing/2014/main" id="{EF82CEC0-83E5-4DB0-9F36-06B561D0A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300" y="763588"/>
            <a:ext cx="6477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(67)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Text Box 28">
            <a:extLst>
              <a:ext uri="{FF2B5EF4-FFF2-40B4-BE49-F238E27FC236}">
                <a16:creationId xmlns:a16="http://schemas.microsoft.com/office/drawing/2014/main" id="{C6B1C13C-847C-4BC9-B6EE-6B762DF7D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9325" y="2209800"/>
            <a:ext cx="6477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dirty="0" smtClean="0">
                <a:solidFill>
                  <a:schemeClr val="bg2"/>
                </a:solidFill>
                <a:latin typeface="+mn-lt"/>
              </a:rPr>
              <a:t>(68)</a:t>
            </a:r>
            <a:endParaRPr lang="pl-PL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56096" y="3654425"/>
            <a:ext cx="8642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 smtClean="0">
                <a:solidFill>
                  <a:schemeClr val="bg2"/>
                </a:solidFill>
              </a:rPr>
              <a:t>W drugim przypadku w stosunku do pierwszego następuje wzrost strumienia objętości o</a:t>
            </a:r>
          </a:p>
          <a:p>
            <a:endParaRPr lang="pl-PL" sz="1800" dirty="0">
              <a:solidFill>
                <a:schemeClr val="bg2"/>
              </a:solidFill>
            </a:endParaRPr>
          </a:p>
          <a:p>
            <a:r>
              <a:rPr lang="pl-PL" sz="1800" dirty="0" smtClean="0">
                <a:solidFill>
                  <a:schemeClr val="bg2"/>
                </a:solidFill>
              </a:rPr>
              <a:t>Jeśli </a:t>
            </a:r>
            <a:r>
              <a:rPr lang="pl-PL" sz="1800" i="1" dirty="0" smtClean="0">
                <a:solidFill>
                  <a:schemeClr val="bg2"/>
                </a:solidFill>
              </a:rPr>
              <a:t>l</a:t>
            </a:r>
            <a:r>
              <a:rPr lang="pl-PL" sz="1800" dirty="0" smtClean="0">
                <a:solidFill>
                  <a:schemeClr val="bg2"/>
                </a:solidFill>
              </a:rPr>
              <a:t>/d&lt;2  to występuje pierwszy przypadek (ciecz nie zwilża ścianek przystawki) i współczynnik wypływu wynosi ok. </a:t>
            </a:r>
          </a:p>
          <a:p>
            <a:r>
              <a:rPr lang="pl-PL" sz="1800" dirty="0">
                <a:solidFill>
                  <a:schemeClr val="bg2"/>
                </a:solidFill>
              </a:rPr>
              <a:t>Jeśli </a:t>
            </a:r>
            <a:r>
              <a:rPr lang="pl-PL" sz="1800" i="1" dirty="0" smtClean="0">
                <a:solidFill>
                  <a:schemeClr val="bg2"/>
                </a:solidFill>
              </a:rPr>
              <a:t>l</a:t>
            </a:r>
            <a:r>
              <a:rPr lang="pl-PL" sz="1800" dirty="0" smtClean="0">
                <a:solidFill>
                  <a:schemeClr val="bg2"/>
                </a:solidFill>
              </a:rPr>
              <a:t>/d&gt;2  </a:t>
            </a:r>
            <a:r>
              <a:rPr lang="pl-PL" sz="1800" dirty="0">
                <a:solidFill>
                  <a:schemeClr val="bg2"/>
                </a:solidFill>
              </a:rPr>
              <a:t>to występuje </a:t>
            </a:r>
            <a:r>
              <a:rPr lang="pl-PL" sz="1800" dirty="0" smtClean="0">
                <a:solidFill>
                  <a:schemeClr val="bg2"/>
                </a:solidFill>
              </a:rPr>
              <a:t>drugi </a:t>
            </a:r>
            <a:r>
              <a:rPr lang="pl-PL" sz="1800" dirty="0">
                <a:solidFill>
                  <a:schemeClr val="bg2"/>
                </a:solidFill>
              </a:rPr>
              <a:t>przypadek (ciecz </a:t>
            </a:r>
            <a:r>
              <a:rPr lang="pl-PL" sz="1800" dirty="0" smtClean="0">
                <a:solidFill>
                  <a:schemeClr val="bg2"/>
                </a:solidFill>
              </a:rPr>
              <a:t>zwilża ścianki </a:t>
            </a:r>
            <a:r>
              <a:rPr lang="pl-PL" sz="1800" dirty="0">
                <a:solidFill>
                  <a:schemeClr val="bg2"/>
                </a:solidFill>
              </a:rPr>
              <a:t>przystawki) i współczynnik wypływu wynosi ok.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8">
            <a:extLst>
              <a:ext uri="{FF2B5EF4-FFF2-40B4-BE49-F238E27FC236}">
                <a16:creationId xmlns:a16="http://schemas.microsoft.com/office/drawing/2014/main" id="{89628CD0-AB33-495A-900A-8FA78820E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85725"/>
            <a:ext cx="830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pl-PL" sz="1800" b="1" dirty="0" smtClean="0">
                <a:solidFill>
                  <a:schemeClr val="bg2"/>
                </a:solidFill>
                <a:latin typeface="+mn-lt"/>
              </a:rPr>
              <a:t>6.3. </a:t>
            </a:r>
            <a:r>
              <a:rPr lang="pl-PL" sz="1800" b="1" dirty="0">
                <a:solidFill>
                  <a:schemeClr val="bg2"/>
                </a:solidFill>
                <a:latin typeface="+mn-lt"/>
              </a:rPr>
              <a:t>Wypływ cieczy przez duży otwór</a:t>
            </a:r>
            <a:endParaRPr lang="pl-PL" sz="1600" b="1" dirty="0">
              <a:solidFill>
                <a:schemeClr val="bg2"/>
              </a:solidFill>
              <a:latin typeface="+mn-lt"/>
            </a:endParaRPr>
          </a:p>
        </p:txBody>
      </p:sp>
      <p:graphicFrame>
        <p:nvGraphicFramePr>
          <p:cNvPr id="3174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328205"/>
              </p:ext>
            </p:extLst>
          </p:nvPr>
        </p:nvGraphicFramePr>
        <p:xfrm>
          <a:off x="1789113" y="1200150"/>
          <a:ext cx="7345362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4" name="Visio" r:id="rId3" imgW="6110702" imgH="3735937" progId="Visio.Drawing.11">
                  <p:embed/>
                </p:oleObj>
              </mc:Choice>
              <mc:Fallback>
                <p:oleObj name="Visio" r:id="rId3" imgW="6110702" imgH="3735937" progId="Visio.Drawing.11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113" y="1200150"/>
                        <a:ext cx="7345362" cy="44577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20">
            <a:extLst>
              <a:ext uri="{FF2B5EF4-FFF2-40B4-BE49-F238E27FC236}">
                <a16:creationId xmlns:a16="http://schemas.microsoft.com/office/drawing/2014/main" id="{48FBF411-1D28-40F1-B40D-2B186AE8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49275"/>
            <a:ext cx="9001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sz="1800" dirty="0">
                <a:solidFill>
                  <a:schemeClr val="bg2"/>
                </a:solidFill>
                <a:latin typeface="+mn-lt"/>
              </a:rPr>
              <a:t>Duży otwór to jest otwór, którego wymiary pionowe są porównywalne z głębokością na jakiej się znajduje h/d&lt;10.</a:t>
            </a:r>
          </a:p>
        </p:txBody>
      </p:sp>
      <p:sp>
        <p:nvSpPr>
          <p:cNvPr id="31750" name="Text Box 16"/>
          <p:cNvSpPr txBox="1">
            <a:spLocks noChangeArrowheads="1"/>
          </p:cNvSpPr>
          <p:nvPr/>
        </p:nvSpPr>
        <p:spPr bwMode="auto">
          <a:xfrm>
            <a:off x="34925" y="1125538"/>
            <a:ext cx="3529013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Prędkość wypływu cieczy na głębokości z określa wzór Torricellego</a:t>
            </a:r>
            <a:endParaRPr lang="pl-PL" altLang="pl-PL" sz="2000" dirty="0">
              <a:solidFill>
                <a:schemeClr val="bg2"/>
              </a:solidFill>
            </a:endParaRPr>
          </a:p>
        </p:txBody>
      </p:sp>
      <p:sp>
        <p:nvSpPr>
          <p:cNvPr id="31752" name="Text Box 18"/>
          <p:cNvSpPr txBox="1">
            <a:spLocks noChangeArrowheads="1"/>
          </p:cNvSpPr>
          <p:nvPr/>
        </p:nvSpPr>
        <p:spPr bwMode="auto">
          <a:xfrm>
            <a:off x="3132138" y="2085975"/>
            <a:ext cx="68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(69)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31753" name="Text Box 19"/>
          <p:cNvSpPr txBox="1">
            <a:spLocks noChangeArrowheads="1"/>
          </p:cNvSpPr>
          <p:nvPr/>
        </p:nvSpPr>
        <p:spPr bwMode="auto">
          <a:xfrm>
            <a:off x="9525" y="2497138"/>
            <a:ext cx="3554413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Elementarny strumień objętości dq</a:t>
            </a:r>
            <a:r>
              <a:rPr lang="pl-PL" altLang="pl-PL" sz="1800" baseline="-25000">
                <a:solidFill>
                  <a:schemeClr val="bg2"/>
                </a:solidFill>
              </a:rPr>
              <a:t>v</a:t>
            </a:r>
            <a:r>
              <a:rPr lang="pl-PL" altLang="pl-PL" sz="1800">
                <a:solidFill>
                  <a:schemeClr val="bg2"/>
                </a:solidFill>
              </a:rPr>
              <a:t>’ płynący przez elementarną powierzchnię dA wynosi</a:t>
            </a:r>
            <a:endParaRPr lang="pl-PL" altLang="pl-PL" sz="2000">
              <a:solidFill>
                <a:schemeClr val="bg2"/>
              </a:solidFill>
            </a:endParaRPr>
          </a:p>
        </p:txBody>
      </p:sp>
      <p:graphicFrame>
        <p:nvGraphicFramePr>
          <p:cNvPr id="3175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642893"/>
              </p:ext>
            </p:extLst>
          </p:nvPr>
        </p:nvGraphicFramePr>
        <p:xfrm>
          <a:off x="33338" y="4159250"/>
          <a:ext cx="31781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5" name="Equation" r:id="rId5" imgW="1917360" imgH="406080" progId="Equation.DSMT4">
                  <p:embed/>
                </p:oleObj>
              </mc:Choice>
              <mc:Fallback>
                <p:oleObj name="Equation" r:id="rId5" imgW="1917360" imgH="40608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8" y="4159250"/>
                        <a:ext cx="317817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5" name="Text Box 21"/>
          <p:cNvSpPr txBox="1">
            <a:spLocks noChangeArrowheads="1"/>
          </p:cNvSpPr>
          <p:nvPr/>
        </p:nvSpPr>
        <p:spPr bwMode="auto">
          <a:xfrm>
            <a:off x="3186113" y="3429000"/>
            <a:ext cx="68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(70)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31756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51026"/>
              </p:ext>
            </p:extLst>
          </p:nvPr>
        </p:nvGraphicFramePr>
        <p:xfrm>
          <a:off x="227013" y="5681663"/>
          <a:ext cx="258127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6" name="Equation" r:id="rId7" imgW="1562040" imgH="431640" progId="Equation.DSMT4">
                  <p:embed/>
                </p:oleObj>
              </mc:Choice>
              <mc:Fallback>
                <p:oleObj name="Equation" r:id="rId7" imgW="1562040" imgH="431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5681663"/>
                        <a:ext cx="258127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Text Box 24"/>
          <p:cNvSpPr txBox="1">
            <a:spLocks noChangeArrowheads="1"/>
          </p:cNvSpPr>
          <p:nvPr/>
        </p:nvSpPr>
        <p:spPr bwMode="auto">
          <a:xfrm>
            <a:off x="3146425" y="4235450"/>
            <a:ext cx="68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(71)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3175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12867"/>
              </p:ext>
            </p:extLst>
          </p:nvPr>
        </p:nvGraphicFramePr>
        <p:xfrm>
          <a:off x="1157288" y="3467100"/>
          <a:ext cx="1428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7" name="Equation" r:id="rId9" imgW="863280" imgH="228600" progId="Equation.DSMT4">
                  <p:embed/>
                </p:oleObj>
              </mc:Choice>
              <mc:Fallback>
                <p:oleObj name="Equation" r:id="rId9" imgW="86328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288" y="3467100"/>
                        <a:ext cx="14287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9" name="Text Box 19"/>
          <p:cNvSpPr txBox="1">
            <a:spLocks noChangeArrowheads="1"/>
          </p:cNvSpPr>
          <p:nvPr/>
        </p:nvSpPr>
        <p:spPr bwMode="auto">
          <a:xfrm>
            <a:off x="34925" y="3790950"/>
            <a:ext cx="35560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Elementarna powierzchnia dA</a:t>
            </a:r>
            <a:endParaRPr lang="pl-PL" altLang="pl-PL" sz="2000">
              <a:solidFill>
                <a:schemeClr val="bg2"/>
              </a:solidFill>
            </a:endParaRPr>
          </a:p>
        </p:txBody>
      </p:sp>
      <p:sp>
        <p:nvSpPr>
          <p:cNvPr id="31760" name="Text Box 19"/>
          <p:cNvSpPr txBox="1">
            <a:spLocks noChangeArrowheads="1"/>
          </p:cNvSpPr>
          <p:nvPr/>
        </p:nvSpPr>
        <p:spPr bwMode="auto">
          <a:xfrm>
            <a:off x="34925" y="4859338"/>
            <a:ext cx="3556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stąd elementarny strumień objętości</a:t>
            </a:r>
            <a:endParaRPr lang="pl-PL" altLang="pl-PL" sz="2000">
              <a:solidFill>
                <a:schemeClr val="bg2"/>
              </a:solidFill>
            </a:endParaRPr>
          </a:p>
        </p:txBody>
      </p:sp>
      <p:sp>
        <p:nvSpPr>
          <p:cNvPr id="31761" name="Text Box 24"/>
          <p:cNvSpPr txBox="1">
            <a:spLocks noChangeArrowheads="1"/>
          </p:cNvSpPr>
          <p:nvPr/>
        </p:nvSpPr>
        <p:spPr bwMode="auto">
          <a:xfrm>
            <a:off x="3158964" y="5849144"/>
            <a:ext cx="6858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(72)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18" name="Owal 17"/>
          <p:cNvSpPr/>
          <p:nvPr/>
        </p:nvSpPr>
        <p:spPr bwMode="auto">
          <a:xfrm>
            <a:off x="9036496" y="674136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5"/>
          <p:cNvSpPr txBox="1">
            <a:spLocks noChangeArrowheads="1"/>
          </p:cNvSpPr>
          <p:nvPr/>
        </p:nvSpPr>
        <p:spPr bwMode="auto">
          <a:xfrm>
            <a:off x="200025" y="115888"/>
            <a:ext cx="86868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Strumień objętości wypływającej przez całą powierzchnię A wynosi </a:t>
            </a:r>
            <a:endParaRPr lang="pl-PL" altLang="pl-PL" sz="2000">
              <a:solidFill>
                <a:schemeClr val="bg2"/>
              </a:solidFill>
            </a:endParaRPr>
          </a:p>
        </p:txBody>
      </p:sp>
      <p:graphicFrame>
        <p:nvGraphicFramePr>
          <p:cNvPr id="3277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467399"/>
              </p:ext>
            </p:extLst>
          </p:nvPr>
        </p:nvGraphicFramePr>
        <p:xfrm>
          <a:off x="2733675" y="485775"/>
          <a:ext cx="36766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5" name="Equation" r:id="rId3" imgW="2222280" imgH="520560" progId="Equation.DSMT4">
                  <p:embed/>
                </p:oleObj>
              </mc:Choice>
              <mc:Fallback>
                <p:oleObj name="Equation" r:id="rId3" imgW="2222280" imgH="52056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485775"/>
                        <a:ext cx="367665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Text Box 26"/>
          <p:cNvSpPr txBox="1">
            <a:spLocks noChangeArrowheads="1"/>
          </p:cNvSpPr>
          <p:nvPr/>
        </p:nvSpPr>
        <p:spPr bwMode="auto">
          <a:xfrm>
            <a:off x="8443913" y="704850"/>
            <a:ext cx="68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(73)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32773" name="Text Box 27"/>
          <p:cNvSpPr txBox="1">
            <a:spLocks noChangeArrowheads="1"/>
          </p:cNvSpPr>
          <p:nvPr/>
        </p:nvSpPr>
        <p:spPr bwMode="auto">
          <a:xfrm>
            <a:off x="174625" y="1352550"/>
            <a:ext cx="8686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Rzeczywisty strumień objętości wypływającej cieczy wynosi</a:t>
            </a:r>
            <a:endParaRPr lang="pl-PL" altLang="pl-PL" sz="2000">
              <a:solidFill>
                <a:schemeClr val="bg2"/>
              </a:solidFill>
            </a:endParaRPr>
          </a:p>
        </p:txBody>
      </p:sp>
      <p:graphicFrame>
        <p:nvGraphicFramePr>
          <p:cNvPr id="32774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797428"/>
              </p:ext>
            </p:extLst>
          </p:nvPr>
        </p:nvGraphicFramePr>
        <p:xfrm>
          <a:off x="2166938" y="1751013"/>
          <a:ext cx="48101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6" name="Equation" r:id="rId5" imgW="2908080" imgH="520560" progId="Equation.DSMT4">
                  <p:embed/>
                </p:oleObj>
              </mc:Choice>
              <mc:Fallback>
                <p:oleObj name="Equation" r:id="rId5" imgW="2908080" imgH="52056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1751013"/>
                        <a:ext cx="4810125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Text Box 29"/>
          <p:cNvSpPr txBox="1">
            <a:spLocks noChangeArrowheads="1"/>
          </p:cNvSpPr>
          <p:nvPr/>
        </p:nvSpPr>
        <p:spPr bwMode="auto">
          <a:xfrm>
            <a:off x="8518525" y="2000250"/>
            <a:ext cx="68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(74)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sp>
        <p:nvSpPr>
          <p:cNvPr id="32776" name="Text Box 18"/>
          <p:cNvSpPr txBox="1">
            <a:spLocks noChangeArrowheads="1"/>
          </p:cNvSpPr>
          <p:nvPr/>
        </p:nvSpPr>
        <p:spPr bwMode="auto">
          <a:xfrm>
            <a:off x="228600" y="2565400"/>
            <a:ext cx="86868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Dla prostokątnego otworu w pionowej ścianie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                                                  zatem</a:t>
            </a:r>
          </a:p>
        </p:txBody>
      </p:sp>
      <p:graphicFrame>
        <p:nvGraphicFramePr>
          <p:cNvPr id="3277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098968"/>
              </p:ext>
            </p:extLst>
          </p:nvPr>
        </p:nvGraphicFramePr>
        <p:xfrm>
          <a:off x="1651000" y="3148013"/>
          <a:ext cx="58420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7" name="Equation" r:id="rId7" imgW="2857320" imgH="520560" progId="Equation.DSMT4">
                  <p:embed/>
                </p:oleObj>
              </mc:Choice>
              <mc:Fallback>
                <p:oleObj name="Equation" r:id="rId7" imgW="2857320" imgH="52056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148013"/>
                        <a:ext cx="58420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8" name="Text Box 20"/>
          <p:cNvSpPr txBox="1">
            <a:spLocks noChangeArrowheads="1"/>
          </p:cNvSpPr>
          <p:nvPr/>
        </p:nvSpPr>
        <p:spPr bwMode="auto">
          <a:xfrm>
            <a:off x="8566150" y="3419475"/>
            <a:ext cx="685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(75)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graphicFrame>
        <p:nvGraphicFramePr>
          <p:cNvPr id="3277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2024"/>
              </p:ext>
            </p:extLst>
          </p:nvPr>
        </p:nvGraphicFramePr>
        <p:xfrm>
          <a:off x="355600" y="2908300"/>
          <a:ext cx="276860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8" name="Equation" r:id="rId9" imgW="1993680" imgH="253800" progId="Equation.DSMT4">
                  <p:embed/>
                </p:oleObj>
              </mc:Choice>
              <mc:Fallback>
                <p:oleObj name="Equation" r:id="rId9" imgW="1993680" imgH="2538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2908300"/>
                        <a:ext cx="2768600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0" name="Text Box 22"/>
          <p:cNvSpPr txBox="1">
            <a:spLocks noChangeArrowheads="1"/>
          </p:cNvSpPr>
          <p:nvPr/>
        </p:nvSpPr>
        <p:spPr bwMode="auto">
          <a:xfrm>
            <a:off x="228600" y="4283075"/>
            <a:ext cx="8686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Jeśli                           otrzymamy wzór dla przelewu prostokątnego</a:t>
            </a:r>
          </a:p>
        </p:txBody>
      </p:sp>
      <p:graphicFrame>
        <p:nvGraphicFramePr>
          <p:cNvPr id="3278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026502"/>
              </p:ext>
            </p:extLst>
          </p:nvPr>
        </p:nvGraphicFramePr>
        <p:xfrm>
          <a:off x="828675" y="4356100"/>
          <a:ext cx="136683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9" name="Equation" r:id="rId11" imgW="1079280" imgH="228600" progId="Equation.DSMT4">
                  <p:embed/>
                </p:oleObj>
              </mc:Choice>
              <mc:Fallback>
                <p:oleObj name="Equation" r:id="rId11" imgW="1079280" imgH="2286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4356100"/>
                        <a:ext cx="1366838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3" name="Text Box 25"/>
          <p:cNvSpPr txBox="1">
            <a:spLocks noChangeArrowheads="1"/>
          </p:cNvSpPr>
          <p:nvPr/>
        </p:nvSpPr>
        <p:spPr bwMode="auto">
          <a:xfrm>
            <a:off x="8566150" y="5589588"/>
            <a:ext cx="685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 smtClean="0">
                <a:solidFill>
                  <a:schemeClr val="bg2"/>
                </a:solidFill>
              </a:rPr>
              <a:t>(76)</a:t>
            </a:r>
            <a:endParaRPr lang="pl-PL" altLang="pl-PL" sz="1800" dirty="0">
              <a:solidFill>
                <a:schemeClr val="bg2"/>
              </a:solidFill>
            </a:endParaRPr>
          </a:p>
        </p:txBody>
      </p:sp>
      <p:pic>
        <p:nvPicPr>
          <p:cNvPr id="32784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4981575"/>
            <a:ext cx="4741862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ole tekstowe 5"/>
          <p:cNvSpPr txBox="1">
            <a:spLocks noChangeArrowheads="1"/>
          </p:cNvSpPr>
          <p:nvPr/>
        </p:nvSpPr>
        <p:spPr bwMode="auto">
          <a:xfrm>
            <a:off x="61913" y="-9525"/>
            <a:ext cx="8856662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dirty="0">
                <a:solidFill>
                  <a:schemeClr val="bg2"/>
                </a:solidFill>
              </a:rPr>
              <a:t>Przykład </a:t>
            </a:r>
            <a:r>
              <a:rPr lang="pl-PL" altLang="pl-PL" sz="1800" dirty="0" smtClean="0">
                <a:solidFill>
                  <a:schemeClr val="bg2"/>
                </a:solidFill>
              </a:rPr>
              <a:t>9. </a:t>
            </a:r>
            <a:r>
              <a:rPr lang="pl-PL" altLang="pl-PL" sz="1800" dirty="0">
                <a:solidFill>
                  <a:schemeClr val="bg2"/>
                </a:solidFill>
              </a:rPr>
              <a:t>Obliczyć strumień objętości wypływający przez duży otwór o kształcie prostokątnym znajdujący się w pionowej ścianie. Wymiary otworu wynoszą: wysokość a=500 mm, szerokość b=1000 mm, a górna krawędź otworu znajduje się na głębokości H=500 mm. Współczynnik wypływu przyjąć równy 1.</a:t>
            </a:r>
          </a:p>
        </p:txBody>
      </p:sp>
      <p:graphicFrame>
        <p:nvGraphicFramePr>
          <p:cNvPr id="3379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678553"/>
              </p:ext>
            </p:extLst>
          </p:nvPr>
        </p:nvGraphicFramePr>
        <p:xfrm>
          <a:off x="109538" y="2011363"/>
          <a:ext cx="3074987" cy="166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" name="Equation" r:id="rId3" imgW="1752480" imgH="939600" progId="Equation.DSMT4">
                  <p:embed/>
                </p:oleObj>
              </mc:Choice>
              <mc:Fallback>
                <p:oleObj name="Equation" r:id="rId3" imgW="1752480" imgH="939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2011363"/>
                        <a:ext cx="3074987" cy="166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pole tekstowe 2"/>
          <p:cNvSpPr txBox="1">
            <a:spLocks noChangeArrowheads="1"/>
          </p:cNvSpPr>
          <p:nvPr/>
        </p:nvSpPr>
        <p:spPr bwMode="auto">
          <a:xfrm>
            <a:off x="61913" y="1363663"/>
            <a:ext cx="3409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Zgodnie z równaniem (56) strumień objętości jest równy</a:t>
            </a:r>
          </a:p>
        </p:txBody>
      </p:sp>
      <p:pic>
        <p:nvPicPr>
          <p:cNvPr id="33797" name="Obraz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166813"/>
            <a:ext cx="5589588" cy="48545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798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66506"/>
              </p:ext>
            </p:extLst>
          </p:nvPr>
        </p:nvGraphicFramePr>
        <p:xfrm>
          <a:off x="116798" y="5525914"/>
          <a:ext cx="5002212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5" name="Equation" r:id="rId6" imgW="3276360" imgH="838080" progId="Equation.DSMT4">
                  <p:embed/>
                </p:oleObj>
              </mc:Choice>
              <mc:Fallback>
                <p:oleObj name="Equation" r:id="rId6" imgW="3276360" imgH="83808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798" y="5525914"/>
                        <a:ext cx="5002212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pole tekstowe 13"/>
          <p:cNvSpPr txBox="1">
            <a:spLocks noChangeArrowheads="1"/>
          </p:cNvSpPr>
          <p:nvPr/>
        </p:nvSpPr>
        <p:spPr bwMode="auto">
          <a:xfrm>
            <a:off x="109538" y="3946525"/>
            <a:ext cx="32639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Wysokości wynoszą: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h</a:t>
            </a:r>
            <a:r>
              <a:rPr lang="pl-PL" altLang="pl-PL" sz="1800" baseline="-25000">
                <a:solidFill>
                  <a:schemeClr val="bg2"/>
                </a:solidFill>
              </a:rPr>
              <a:t>1</a:t>
            </a:r>
            <a:r>
              <a:rPr lang="pl-PL" altLang="pl-PL" sz="1800">
                <a:solidFill>
                  <a:schemeClr val="bg2"/>
                </a:solidFill>
              </a:rPr>
              <a:t>=H,</a:t>
            </a:r>
            <a:br>
              <a:rPr lang="pl-PL" altLang="pl-PL" sz="1800">
                <a:solidFill>
                  <a:schemeClr val="bg2"/>
                </a:solidFill>
              </a:rPr>
            </a:br>
            <a:r>
              <a:rPr lang="pl-PL" altLang="pl-PL" sz="1800">
                <a:solidFill>
                  <a:schemeClr val="bg2"/>
                </a:solidFill>
              </a:rPr>
              <a:t>h</a:t>
            </a:r>
            <a:r>
              <a:rPr lang="pl-PL" altLang="pl-PL" sz="1800" baseline="-25000">
                <a:solidFill>
                  <a:schemeClr val="bg2"/>
                </a:solidFill>
              </a:rPr>
              <a:t>2</a:t>
            </a:r>
            <a:r>
              <a:rPr lang="pl-PL" altLang="pl-PL" sz="1800">
                <a:solidFill>
                  <a:schemeClr val="bg2"/>
                </a:solidFill>
              </a:rPr>
              <a:t>=H+a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ybki wzrost">
  <a:themeElements>
    <a:clrScheme name="Szybki wzrost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zybki wzros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zybki wzrost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ybki wzrost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ybki wzrost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ybki wzrost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ybki wzrost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F:\Program Files\Microsoft Office\Templates\Presentation Designs\Szybki wzrost.pot</Template>
  <TotalTime>3087</TotalTime>
  <Words>1972</Words>
  <Application>Microsoft Office PowerPoint</Application>
  <PresentationFormat>Pokaz na ekranie (4:3)</PresentationFormat>
  <Paragraphs>263</Paragraphs>
  <Slides>41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3</vt:i4>
      </vt:variant>
      <vt:variant>
        <vt:lpstr>Tytuły slajdów</vt:lpstr>
      </vt:variant>
      <vt:variant>
        <vt:i4>41</vt:i4>
      </vt:variant>
    </vt:vector>
  </HeadingPairs>
  <TitlesOfParts>
    <vt:vector size="49" baseType="lpstr">
      <vt:lpstr>Arial</vt:lpstr>
      <vt:lpstr>Symbol</vt:lpstr>
      <vt:lpstr>Times New Roman</vt:lpstr>
      <vt:lpstr>Wingdings</vt:lpstr>
      <vt:lpstr>Szybki wzrost</vt:lpstr>
      <vt:lpstr>Visio</vt:lpstr>
      <vt:lpstr>Equation</vt:lpstr>
      <vt:lpstr>MathType 6.0 Equation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----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STATYKA PŁYNÓW</dc:title>
  <dc:creator>dd</dc:creator>
  <cp:lastModifiedBy>Tomasz Tietze</cp:lastModifiedBy>
  <cp:revision>365</cp:revision>
  <cp:lastPrinted>1601-01-01T00:00:00Z</cp:lastPrinted>
  <dcterms:created xsi:type="dcterms:W3CDTF">2004-10-21T06:22:06Z</dcterms:created>
  <dcterms:modified xsi:type="dcterms:W3CDTF">2023-12-03T15:32:30Z</dcterms:modified>
</cp:coreProperties>
</file>